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notesMasterIdLst>
    <p:notesMasterId r:id="rId16"/>
  </p:notesMasterIdLst>
  <p:sldSz cx="12191695" cy="6858000"/>
  <p:notesSz cx="6858000" cy="12191695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2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">
    <p:bg>
      <p:bgPr>
        <a:solidFill>
          <a:srgbClr val="030B1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image" Target="../media/image-12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30B1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30B16"/>
          </a:solidFill>
          <a:ln w="12700">
            <a:solidFill>
              <a:srgbClr val="030B16">
                <a:alpha val="0"/>
              </a:srgbClr>
            </a:solidFill>
            <a:prstDash val="solid"/>
          </a:ln>
        </p:spPr>
      </p:sp>
      <p:pic>
        <p:nvPicPr>
          <p:cNvPr id="3" name="Image 0" descr="/mnt/data/echo_v13_site/assets/img/hero-dark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348" y="0"/>
            <a:ext cx="10287000" cy="6858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38912" y="6528816"/>
            <a:ext cx="530352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550" dirty="0">
                <a:solidFill>
                  <a:srgbClr val="6F8198"/>
                </a:solidFill>
              </a:rPr>
              <a:t>01  |  ECHOEXTRACT™  |  Confidential concept-stage investor material</a:t>
            </a:r>
            <a:endParaRPr lang="en-US" sz="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030B1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30B16"/>
          </a:solidFill>
          <a:ln w="12700">
            <a:solidFill>
              <a:srgbClr val="030B16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411480" y="256032"/>
            <a:ext cx="411480" cy="411480"/>
          </a:xfrm>
          <a:prstGeom prst="roundRect">
            <a:avLst>
              <a:gd name="adj" fmla="val 15556"/>
            </a:avLst>
          </a:prstGeom>
          <a:solidFill>
            <a:srgbClr val="38D5FF"/>
          </a:solidFill>
          <a:ln w="12700">
            <a:solidFill>
              <a:srgbClr val="38D5FF">
                <a:alpha val="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411480" y="320040"/>
            <a:ext cx="411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030B16"/>
                </a:solidFill>
              </a:rPr>
              <a:t>E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914400" y="274320"/>
            <a:ext cx="24231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F4F8FF"/>
                </a:solidFill>
              </a:rPr>
              <a:t>ECHOEXTRACT™</a:t>
            </a:r>
            <a:endParaRPr lang="en-US" sz="1300" dirty="0"/>
          </a:p>
        </p:txBody>
      </p:sp>
      <p:sp>
        <p:nvSpPr>
          <p:cNvPr id="6" name="Text 4"/>
          <p:cNvSpPr/>
          <p:nvPr/>
        </p:nvSpPr>
        <p:spPr>
          <a:xfrm>
            <a:off x="914400" y="530352"/>
            <a:ext cx="1920240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550" dirty="0">
                <a:solidFill>
                  <a:srgbClr val="B9C6D8"/>
                </a:solidFill>
              </a:rPr>
              <a:t>INVESTOR DECK</a:t>
            </a:r>
            <a:endParaRPr lang="en-US" sz="550" dirty="0"/>
          </a:p>
        </p:txBody>
      </p:sp>
      <p:sp>
        <p:nvSpPr>
          <p:cNvPr id="7" name="Text 5"/>
          <p:cNvSpPr/>
          <p:nvPr/>
        </p:nvSpPr>
        <p:spPr>
          <a:xfrm>
            <a:off x="438912" y="6528816"/>
            <a:ext cx="530352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550" dirty="0">
                <a:solidFill>
                  <a:srgbClr val="6F8198"/>
                </a:solidFill>
              </a:rPr>
              <a:t>10  |  ECHOEXTRACT™  |  Confidential concept-stage investor material</a:t>
            </a:r>
            <a:endParaRPr lang="en-US" sz="550" dirty="0"/>
          </a:p>
        </p:txBody>
      </p:sp>
      <p:sp>
        <p:nvSpPr>
          <p:cNvPr id="8" name="Text 6"/>
          <p:cNvSpPr/>
          <p:nvPr/>
        </p:nvSpPr>
        <p:spPr>
          <a:xfrm>
            <a:off x="566928" y="932688"/>
            <a:ext cx="52120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20" b="1" dirty="0">
                <a:solidFill>
                  <a:srgbClr val="38D5FF"/>
                </a:solidFill>
              </a:rPr>
              <a:t>INVESTMENT ASK</a:t>
            </a:r>
            <a:endParaRPr lang="en-US" sz="820" dirty="0"/>
          </a:p>
        </p:txBody>
      </p:sp>
      <p:sp>
        <p:nvSpPr>
          <p:cNvPr id="9" name="Text 7"/>
          <p:cNvSpPr/>
          <p:nvPr/>
        </p:nvSpPr>
        <p:spPr>
          <a:xfrm>
            <a:off x="566928" y="1051560"/>
            <a:ext cx="658368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000" b="1" dirty="0">
                <a:solidFill>
                  <a:srgbClr val="F4F8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Capital should fund a disciplined prototype and validation path.</a:t>
            </a:r>
            <a:endParaRPr lang="en-US" sz="3000" dirty="0"/>
          </a:p>
        </p:txBody>
      </p:sp>
      <p:sp>
        <p:nvSpPr>
          <p:cNvPr id="10" name="Text 8"/>
          <p:cNvSpPr/>
          <p:nvPr/>
        </p:nvSpPr>
        <p:spPr>
          <a:xfrm>
            <a:off x="585216" y="1755648"/>
            <a:ext cx="6949440" cy="5029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20" dirty="0">
                <a:solidFill>
                  <a:srgbClr val="B9C6D8"/>
                </a:solidFill>
              </a:rPr>
              <a:t>Funding should be tied to concrete milestones: engineering, medical consultation, testing, regulatory strategy, documentation and partner development.</a:t>
            </a:r>
            <a:endParaRPr lang="en-US" sz="1320" dirty="0"/>
          </a:p>
        </p:txBody>
      </p:sp>
      <p:sp>
        <p:nvSpPr>
          <p:cNvPr id="11" name="Shape 9"/>
          <p:cNvSpPr/>
          <p:nvPr/>
        </p:nvSpPr>
        <p:spPr>
          <a:xfrm>
            <a:off x="594360" y="2423160"/>
            <a:ext cx="11018520" cy="3703320"/>
          </a:xfrm>
          <a:prstGeom prst="roundRect">
            <a:avLst>
              <a:gd name="adj" fmla="val 3457"/>
            </a:avLst>
          </a:prstGeom>
          <a:solidFill>
            <a:srgbClr val="071323"/>
          </a:solidFill>
          <a:ln w="12700">
            <a:solidFill>
              <a:srgbClr val="203B56">
                <a:alpha val="95000"/>
              </a:srgbClr>
            </a:solidFill>
            <a:prstDash val="solid"/>
          </a:ln>
        </p:spPr>
      </p:sp>
      <p:pic>
        <p:nvPicPr>
          <p:cNvPr id="12" name="Image 0" descr="/mnt/data/echo_v13_site/assets/img/use-of-funds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22142" y="2487168"/>
            <a:ext cx="5362956" cy="35753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030B1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30B16"/>
          </a:solidFill>
          <a:ln w="12700">
            <a:solidFill>
              <a:srgbClr val="030B16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411480" y="256032"/>
            <a:ext cx="411480" cy="411480"/>
          </a:xfrm>
          <a:prstGeom prst="roundRect">
            <a:avLst>
              <a:gd name="adj" fmla="val 15556"/>
            </a:avLst>
          </a:prstGeom>
          <a:solidFill>
            <a:srgbClr val="38D5FF"/>
          </a:solidFill>
          <a:ln w="12700">
            <a:solidFill>
              <a:srgbClr val="38D5FF">
                <a:alpha val="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411480" y="320040"/>
            <a:ext cx="411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030B16"/>
                </a:solidFill>
              </a:rPr>
              <a:t>E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914400" y="274320"/>
            <a:ext cx="24231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F4F8FF"/>
                </a:solidFill>
              </a:rPr>
              <a:t>ECHOEXTRACT™</a:t>
            </a:r>
            <a:endParaRPr lang="en-US" sz="1300" dirty="0"/>
          </a:p>
        </p:txBody>
      </p:sp>
      <p:sp>
        <p:nvSpPr>
          <p:cNvPr id="6" name="Text 4"/>
          <p:cNvSpPr/>
          <p:nvPr/>
        </p:nvSpPr>
        <p:spPr>
          <a:xfrm>
            <a:off x="914400" y="530352"/>
            <a:ext cx="1920240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550" dirty="0">
                <a:solidFill>
                  <a:srgbClr val="B9C6D8"/>
                </a:solidFill>
              </a:rPr>
              <a:t>INVESTOR DECK</a:t>
            </a:r>
            <a:endParaRPr lang="en-US" sz="550" dirty="0"/>
          </a:p>
        </p:txBody>
      </p:sp>
      <p:sp>
        <p:nvSpPr>
          <p:cNvPr id="7" name="Text 5"/>
          <p:cNvSpPr/>
          <p:nvPr/>
        </p:nvSpPr>
        <p:spPr>
          <a:xfrm>
            <a:off x="438912" y="6528816"/>
            <a:ext cx="530352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550" dirty="0">
                <a:solidFill>
                  <a:srgbClr val="6F8198"/>
                </a:solidFill>
              </a:rPr>
              <a:t>11  |  ECHOEXTRACT™  |  Confidential concept-stage investor material</a:t>
            </a:r>
            <a:endParaRPr lang="en-US" sz="550" dirty="0"/>
          </a:p>
        </p:txBody>
      </p:sp>
      <p:sp>
        <p:nvSpPr>
          <p:cNvPr id="8" name="Text 6"/>
          <p:cNvSpPr/>
          <p:nvPr/>
        </p:nvSpPr>
        <p:spPr>
          <a:xfrm>
            <a:off x="566928" y="932688"/>
            <a:ext cx="52120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20" b="1" dirty="0">
                <a:solidFill>
                  <a:srgbClr val="38D5FF"/>
                </a:solidFill>
              </a:rPr>
              <a:t>REGULATORY + IP</a:t>
            </a:r>
            <a:endParaRPr lang="en-US" sz="820" dirty="0"/>
          </a:p>
        </p:txBody>
      </p:sp>
      <p:sp>
        <p:nvSpPr>
          <p:cNvPr id="9" name="Text 7"/>
          <p:cNvSpPr/>
          <p:nvPr/>
        </p:nvSpPr>
        <p:spPr>
          <a:xfrm>
            <a:off x="566928" y="1234440"/>
            <a:ext cx="5074920" cy="9601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200" b="1" dirty="0">
                <a:solidFill>
                  <a:srgbClr val="F4F8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Credibility depends on responsible medical-device development.</a:t>
            </a:r>
            <a:endParaRPr lang="en-US" sz="3200" dirty="0"/>
          </a:p>
        </p:txBody>
      </p:sp>
      <p:sp>
        <p:nvSpPr>
          <p:cNvPr id="10" name="Text 8"/>
          <p:cNvSpPr/>
          <p:nvPr/>
        </p:nvSpPr>
        <p:spPr>
          <a:xfrm>
            <a:off x="585216" y="2359152"/>
            <a:ext cx="4892040" cy="8686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20" dirty="0">
                <a:solidFill>
                  <a:srgbClr val="B9C6D8"/>
                </a:solidFill>
              </a:rPr>
              <a:t>ECHOEXTRACT™ is not yet approved, certified or validated for patient use. Any future device requires medical review, engineering validation, risk management and regulatory clearance before clinical deployment.</a:t>
            </a:r>
            <a:endParaRPr lang="en-US" sz="1420" dirty="0"/>
          </a:p>
        </p:txBody>
      </p:sp>
      <p:sp>
        <p:nvSpPr>
          <p:cNvPr id="11" name="Text 9"/>
          <p:cNvSpPr/>
          <p:nvPr/>
        </p:nvSpPr>
        <p:spPr>
          <a:xfrm>
            <a:off x="704088" y="3529584"/>
            <a:ext cx="4754880" cy="14173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177800" indent="-177800">
              <a:buSzPct val="100000"/>
              <a:buChar char="•"/>
            </a:pPr>
            <a:r>
              <a:rPr lang="en-US" sz="1250" dirty="0">
                <a:solidFill>
                  <a:srgbClr val="B9C6D8"/>
                </a:solidFill>
              </a:rPr>
              <a:t>Regulatory classification research</a:t>
            </a:r>
            <a:endParaRPr lang="en-US" sz="1250" dirty="0"/>
          </a:p>
          <a:p>
            <a:pPr marL="177800" indent="-177800">
              <a:buSzPct val="100000"/>
              <a:buChar char="•"/>
            </a:pPr>
            <a:r>
              <a:rPr lang="en-US" sz="1250" dirty="0">
                <a:solidFill>
                  <a:srgbClr val="B9C6D8"/>
                </a:solidFill>
              </a:rPr>
              <a:t>Risk analysis and quality documentation</a:t>
            </a:r>
            <a:endParaRPr lang="en-US" sz="1250" dirty="0"/>
          </a:p>
          <a:p>
            <a:pPr marL="177800" indent="-177800">
              <a:buSzPct val="100000"/>
              <a:buChar char="•"/>
            </a:pPr>
            <a:r>
              <a:rPr lang="en-US" sz="1250" dirty="0">
                <a:solidFill>
                  <a:srgbClr val="B9C6D8"/>
                </a:solidFill>
              </a:rPr>
              <a:t>Prototype validation plan</a:t>
            </a:r>
            <a:endParaRPr lang="en-US" sz="1250" dirty="0"/>
          </a:p>
          <a:p>
            <a:pPr marL="177800" indent="-177800">
              <a:buSzPct val="100000"/>
              <a:buChar char="•"/>
            </a:pPr>
            <a:r>
              <a:rPr lang="en-US" sz="1250" dirty="0">
                <a:solidFill>
                  <a:srgbClr val="B9C6D8"/>
                </a:solidFill>
              </a:rPr>
              <a:t>Patent / IP filing strategy</a:t>
            </a:r>
            <a:endParaRPr lang="en-US" sz="1250" dirty="0"/>
          </a:p>
          <a:p>
            <a:pPr marL="177800" indent="-177800">
              <a:buSzPct val="100000"/>
              <a:buChar char="•"/>
            </a:pPr>
            <a:r>
              <a:rPr lang="en-US" sz="1250" dirty="0">
                <a:solidFill>
                  <a:srgbClr val="B9C6D8"/>
                </a:solidFill>
              </a:rPr>
              <a:t>CE / FDA pathway analysis with specialists</a:t>
            </a:r>
            <a:endParaRPr lang="en-US" sz="1250" dirty="0"/>
          </a:p>
        </p:txBody>
      </p:sp>
      <p:sp>
        <p:nvSpPr>
          <p:cNvPr id="12" name="Shape 10"/>
          <p:cNvSpPr/>
          <p:nvPr/>
        </p:nvSpPr>
        <p:spPr>
          <a:xfrm>
            <a:off x="5989320" y="850392"/>
            <a:ext cx="5577840" cy="5349240"/>
          </a:xfrm>
          <a:prstGeom prst="roundRect">
            <a:avLst>
              <a:gd name="adj" fmla="val 2393"/>
            </a:avLst>
          </a:prstGeom>
          <a:solidFill>
            <a:srgbClr val="071323"/>
          </a:solidFill>
          <a:ln w="12700">
            <a:solidFill>
              <a:srgbClr val="203B56">
                <a:alpha val="95000"/>
              </a:srgbClr>
            </a:solidFill>
            <a:prstDash val="solid"/>
          </a:ln>
        </p:spPr>
      </p:sp>
      <p:pic>
        <p:nvPicPr>
          <p:cNvPr id="13" name="Image 0" descr="/mnt/data/echo_v13_site/assets/img/regulatory-ip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53328" y="1708404"/>
            <a:ext cx="5449824" cy="363321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030B1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30B16"/>
          </a:solidFill>
          <a:ln w="12700">
            <a:solidFill>
              <a:srgbClr val="030B16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411480" y="256032"/>
            <a:ext cx="411480" cy="411480"/>
          </a:xfrm>
          <a:prstGeom prst="roundRect">
            <a:avLst>
              <a:gd name="adj" fmla="val 15556"/>
            </a:avLst>
          </a:prstGeom>
          <a:solidFill>
            <a:srgbClr val="38D5FF"/>
          </a:solidFill>
          <a:ln w="12700">
            <a:solidFill>
              <a:srgbClr val="38D5FF">
                <a:alpha val="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411480" y="320040"/>
            <a:ext cx="411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030B16"/>
                </a:solidFill>
              </a:rPr>
              <a:t>E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914400" y="274320"/>
            <a:ext cx="24231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F4F8FF"/>
                </a:solidFill>
              </a:rPr>
              <a:t>ECHOEXTRACT™</a:t>
            </a:r>
            <a:endParaRPr lang="en-US" sz="1300" dirty="0"/>
          </a:p>
        </p:txBody>
      </p:sp>
      <p:sp>
        <p:nvSpPr>
          <p:cNvPr id="6" name="Text 4"/>
          <p:cNvSpPr/>
          <p:nvPr/>
        </p:nvSpPr>
        <p:spPr>
          <a:xfrm>
            <a:off x="914400" y="530352"/>
            <a:ext cx="1920240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550" dirty="0">
                <a:solidFill>
                  <a:srgbClr val="B9C6D8"/>
                </a:solidFill>
              </a:rPr>
              <a:t>INVESTOR DECK</a:t>
            </a:r>
            <a:endParaRPr lang="en-US" sz="550" dirty="0"/>
          </a:p>
        </p:txBody>
      </p:sp>
      <p:sp>
        <p:nvSpPr>
          <p:cNvPr id="7" name="Text 5"/>
          <p:cNvSpPr/>
          <p:nvPr/>
        </p:nvSpPr>
        <p:spPr>
          <a:xfrm>
            <a:off x="438912" y="6528816"/>
            <a:ext cx="530352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550" dirty="0">
                <a:solidFill>
                  <a:srgbClr val="6F8198"/>
                </a:solidFill>
              </a:rPr>
              <a:t>12  |  ECHOEXTRACT™  |  Confidential concept-stage investor material</a:t>
            </a:r>
            <a:endParaRPr lang="en-US" sz="550" dirty="0"/>
          </a:p>
        </p:txBody>
      </p:sp>
      <p:sp>
        <p:nvSpPr>
          <p:cNvPr id="8" name="Text 6"/>
          <p:cNvSpPr/>
          <p:nvPr/>
        </p:nvSpPr>
        <p:spPr>
          <a:xfrm>
            <a:off x="566928" y="932688"/>
            <a:ext cx="52120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20" b="1" dirty="0">
                <a:solidFill>
                  <a:srgbClr val="38D5FF"/>
                </a:solidFill>
              </a:rPr>
              <a:t>VALUE CREATION</a:t>
            </a:r>
            <a:endParaRPr lang="en-US" sz="820" dirty="0"/>
          </a:p>
        </p:txBody>
      </p:sp>
      <p:sp>
        <p:nvSpPr>
          <p:cNvPr id="9" name="Text 7"/>
          <p:cNvSpPr/>
          <p:nvPr/>
        </p:nvSpPr>
        <p:spPr>
          <a:xfrm>
            <a:off x="566928" y="1143000"/>
            <a:ext cx="553212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800" b="1" dirty="0">
                <a:solidFill>
                  <a:srgbClr val="F4F8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Future routes may include licensing, co-development or acquisition discussions.</a:t>
            </a:r>
            <a:endParaRPr lang="en-US" sz="2800" dirty="0"/>
          </a:p>
        </p:txBody>
      </p:sp>
      <p:sp>
        <p:nvSpPr>
          <p:cNvPr id="10" name="Text 8"/>
          <p:cNvSpPr/>
          <p:nvPr/>
        </p:nvSpPr>
        <p:spPr>
          <a:xfrm>
            <a:off x="585216" y="2395728"/>
            <a:ext cx="5257800" cy="6858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20" dirty="0">
                <a:solidFill>
                  <a:srgbClr val="B9C6D8"/>
                </a:solidFill>
              </a:rPr>
              <a:t>A validated functional prototype could create strategic value for companies operating in endoscopy, trauma care, emergency medicine, field medicine or medical visualization.</a:t>
            </a:r>
            <a:endParaRPr lang="en-US" sz="1320" dirty="0"/>
          </a:p>
        </p:txBody>
      </p:sp>
      <p:sp>
        <p:nvSpPr>
          <p:cNvPr id="11" name="Text 9"/>
          <p:cNvSpPr/>
          <p:nvPr/>
        </p:nvSpPr>
        <p:spPr>
          <a:xfrm>
            <a:off x="685800" y="3749040"/>
            <a:ext cx="1783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38D5FF"/>
                </a:solidFill>
              </a:rPr>
              <a:t>Licensing</a:t>
            </a:r>
            <a:endParaRPr lang="en-US" sz="1700" dirty="0"/>
          </a:p>
        </p:txBody>
      </p:sp>
      <p:sp>
        <p:nvSpPr>
          <p:cNvPr id="12" name="Text 10"/>
          <p:cNvSpPr/>
          <p:nvPr/>
        </p:nvSpPr>
        <p:spPr>
          <a:xfrm>
            <a:off x="685800" y="4078224"/>
            <a:ext cx="178308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20" dirty="0">
                <a:solidFill>
                  <a:srgbClr val="B9C6D8"/>
                </a:solidFill>
              </a:rPr>
              <a:t>Established medtech players</a:t>
            </a:r>
            <a:endParaRPr lang="en-US" sz="820" dirty="0"/>
          </a:p>
        </p:txBody>
      </p:sp>
      <p:sp>
        <p:nvSpPr>
          <p:cNvPr id="13" name="Text 11"/>
          <p:cNvSpPr/>
          <p:nvPr/>
        </p:nvSpPr>
        <p:spPr>
          <a:xfrm>
            <a:off x="2697480" y="3749040"/>
            <a:ext cx="1783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38D5FF"/>
                </a:solidFill>
              </a:rPr>
              <a:t>Co-development</a:t>
            </a:r>
            <a:endParaRPr lang="en-US" sz="1700" dirty="0"/>
          </a:p>
        </p:txBody>
      </p:sp>
      <p:sp>
        <p:nvSpPr>
          <p:cNvPr id="14" name="Text 12"/>
          <p:cNvSpPr/>
          <p:nvPr/>
        </p:nvSpPr>
        <p:spPr>
          <a:xfrm>
            <a:off x="2697480" y="4078224"/>
            <a:ext cx="178308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20" dirty="0">
                <a:solidFill>
                  <a:srgbClr val="B9C6D8"/>
                </a:solidFill>
              </a:rPr>
              <a:t>Engineering and clinical partners</a:t>
            </a:r>
            <a:endParaRPr lang="en-US" sz="820" dirty="0"/>
          </a:p>
        </p:txBody>
      </p:sp>
      <p:sp>
        <p:nvSpPr>
          <p:cNvPr id="15" name="Text 13"/>
          <p:cNvSpPr/>
          <p:nvPr/>
        </p:nvSpPr>
        <p:spPr>
          <a:xfrm>
            <a:off x="4709160" y="3749040"/>
            <a:ext cx="1783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38D5FF"/>
                </a:solidFill>
              </a:rPr>
              <a:t>Acquisition</a:t>
            </a:r>
            <a:endParaRPr lang="en-US" sz="1700" dirty="0"/>
          </a:p>
        </p:txBody>
      </p:sp>
      <p:sp>
        <p:nvSpPr>
          <p:cNvPr id="16" name="Text 14"/>
          <p:cNvSpPr/>
          <p:nvPr/>
        </p:nvSpPr>
        <p:spPr>
          <a:xfrm>
            <a:off x="4709160" y="4078224"/>
            <a:ext cx="178308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20" dirty="0">
                <a:solidFill>
                  <a:srgbClr val="B9C6D8"/>
                </a:solidFill>
              </a:rPr>
              <a:t>After milestone validation</a:t>
            </a:r>
            <a:endParaRPr lang="en-US" sz="820" dirty="0"/>
          </a:p>
        </p:txBody>
      </p:sp>
      <p:sp>
        <p:nvSpPr>
          <p:cNvPr id="17" name="Shape 15"/>
          <p:cNvSpPr/>
          <p:nvPr/>
        </p:nvSpPr>
        <p:spPr>
          <a:xfrm>
            <a:off x="6400800" y="1051560"/>
            <a:ext cx="4572000" cy="2148840"/>
          </a:xfrm>
          <a:prstGeom prst="roundRect">
            <a:avLst>
              <a:gd name="adj" fmla="val 5957"/>
            </a:avLst>
          </a:prstGeom>
          <a:solidFill>
            <a:srgbClr val="071323"/>
          </a:solidFill>
          <a:ln w="12700">
            <a:solidFill>
              <a:srgbClr val="203B56">
                <a:alpha val="95000"/>
              </a:srgbClr>
            </a:solidFill>
            <a:prstDash val="solid"/>
          </a:ln>
        </p:spPr>
      </p:sp>
      <p:pic>
        <p:nvPicPr>
          <p:cNvPr id="18" name="Image 0" descr="/mnt/data/echo_v13_site/assets/img/operating-room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71182" y="1115568"/>
            <a:ext cx="3031236" cy="2020824"/>
          </a:xfrm>
          <a:prstGeom prst="rect">
            <a:avLst/>
          </a:prstGeom>
        </p:spPr>
      </p:pic>
      <p:sp>
        <p:nvSpPr>
          <p:cNvPr id="19" name="Shape 16"/>
          <p:cNvSpPr/>
          <p:nvPr/>
        </p:nvSpPr>
        <p:spPr>
          <a:xfrm>
            <a:off x="6400800" y="3611880"/>
            <a:ext cx="4572000" cy="2148840"/>
          </a:xfrm>
          <a:prstGeom prst="roundRect">
            <a:avLst>
              <a:gd name="adj" fmla="val 5957"/>
            </a:avLst>
          </a:prstGeom>
          <a:solidFill>
            <a:srgbClr val="071323"/>
          </a:solidFill>
          <a:ln w="12700">
            <a:solidFill>
              <a:srgbClr val="203B56">
                <a:alpha val="95000"/>
              </a:srgbClr>
            </a:solidFill>
            <a:prstDash val="solid"/>
          </a:ln>
        </p:spPr>
      </p:sp>
      <p:pic>
        <p:nvPicPr>
          <p:cNvPr id="20" name="Image 1" descr="/mnt/data/echo_v13_site/assets/img/prototype-kit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182" y="3675888"/>
            <a:ext cx="3031236" cy="202082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030B1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30B16"/>
          </a:solidFill>
          <a:ln w="12700">
            <a:solidFill>
              <a:srgbClr val="030B16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411480" y="256032"/>
            <a:ext cx="411480" cy="411480"/>
          </a:xfrm>
          <a:prstGeom prst="roundRect">
            <a:avLst>
              <a:gd name="adj" fmla="val 15556"/>
            </a:avLst>
          </a:prstGeom>
          <a:solidFill>
            <a:srgbClr val="38D5FF"/>
          </a:solidFill>
          <a:ln w="12700">
            <a:solidFill>
              <a:srgbClr val="38D5FF">
                <a:alpha val="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411480" y="320040"/>
            <a:ext cx="411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030B16"/>
                </a:solidFill>
              </a:rPr>
              <a:t>E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914400" y="274320"/>
            <a:ext cx="24231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F4F8FF"/>
                </a:solidFill>
              </a:rPr>
              <a:t>ECHOEXTRACT™</a:t>
            </a:r>
            <a:endParaRPr lang="en-US" sz="1300" dirty="0"/>
          </a:p>
        </p:txBody>
      </p:sp>
      <p:sp>
        <p:nvSpPr>
          <p:cNvPr id="6" name="Text 4"/>
          <p:cNvSpPr/>
          <p:nvPr/>
        </p:nvSpPr>
        <p:spPr>
          <a:xfrm>
            <a:off x="914400" y="530352"/>
            <a:ext cx="1920240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550" dirty="0">
                <a:solidFill>
                  <a:srgbClr val="B9C6D8"/>
                </a:solidFill>
              </a:rPr>
              <a:t>INVESTOR DECK</a:t>
            </a:r>
            <a:endParaRPr lang="en-US" sz="550" dirty="0"/>
          </a:p>
        </p:txBody>
      </p:sp>
      <p:sp>
        <p:nvSpPr>
          <p:cNvPr id="7" name="Text 5"/>
          <p:cNvSpPr/>
          <p:nvPr/>
        </p:nvSpPr>
        <p:spPr>
          <a:xfrm>
            <a:off x="438912" y="6528816"/>
            <a:ext cx="530352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550" dirty="0">
                <a:solidFill>
                  <a:srgbClr val="6F8198"/>
                </a:solidFill>
              </a:rPr>
              <a:t>13  |  ECHOEXTRACT™  |  Confidential concept-stage investor material</a:t>
            </a:r>
            <a:endParaRPr lang="en-US" sz="550" dirty="0"/>
          </a:p>
        </p:txBody>
      </p:sp>
      <p:sp>
        <p:nvSpPr>
          <p:cNvPr id="8" name="Text 6"/>
          <p:cNvSpPr/>
          <p:nvPr/>
        </p:nvSpPr>
        <p:spPr>
          <a:xfrm>
            <a:off x="566928" y="932688"/>
            <a:ext cx="52120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20" b="1" dirty="0">
                <a:solidFill>
                  <a:srgbClr val="38D5FF"/>
                </a:solidFill>
              </a:rPr>
              <a:t>FOUNDER + CURRENT NEED</a:t>
            </a:r>
            <a:endParaRPr lang="en-US" sz="820" dirty="0"/>
          </a:p>
        </p:txBody>
      </p:sp>
      <p:sp>
        <p:nvSpPr>
          <p:cNvPr id="9" name="Text 7"/>
          <p:cNvSpPr/>
          <p:nvPr/>
        </p:nvSpPr>
        <p:spPr>
          <a:xfrm>
            <a:off x="566928" y="1234440"/>
            <a:ext cx="5074920" cy="9601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200" b="1" dirty="0">
                <a:solidFill>
                  <a:srgbClr val="F4F8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Created by Adam Adamski. Built for serious development with the right partners.</a:t>
            </a:r>
            <a:endParaRPr lang="en-US" sz="3200" dirty="0"/>
          </a:p>
        </p:txBody>
      </p:sp>
      <p:sp>
        <p:nvSpPr>
          <p:cNvPr id="10" name="Text 8"/>
          <p:cNvSpPr/>
          <p:nvPr/>
        </p:nvSpPr>
        <p:spPr>
          <a:xfrm>
            <a:off x="585216" y="2359152"/>
            <a:ext cx="4892040" cy="8686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20" dirty="0">
                <a:solidFill>
                  <a:srgbClr val="B9C6D8"/>
                </a:solidFill>
              </a:rPr>
              <a:t>Adam Adamski is an independent concept creator focused on practical technologies for safety, emergency response and human survival. ECHOEXTRACT™ is currently seeking strategic investors, medical advisors and engineering partners.</a:t>
            </a:r>
            <a:endParaRPr lang="en-US" sz="1420" dirty="0"/>
          </a:p>
        </p:txBody>
      </p:sp>
      <p:sp>
        <p:nvSpPr>
          <p:cNvPr id="11" name="Text 9"/>
          <p:cNvSpPr/>
          <p:nvPr/>
        </p:nvSpPr>
        <p:spPr>
          <a:xfrm>
            <a:off x="704088" y="3529584"/>
            <a:ext cx="4754880" cy="14173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177800" indent="-177800">
              <a:buSzPct val="100000"/>
              <a:buChar char="•"/>
            </a:pPr>
            <a:r>
              <a:rPr lang="en-US" sz="1250" dirty="0">
                <a:solidFill>
                  <a:srgbClr val="B9C6D8"/>
                </a:solidFill>
              </a:rPr>
              <a:t>Capital for functional bench prototype</a:t>
            </a:r>
            <a:endParaRPr lang="en-US" sz="1250" dirty="0"/>
          </a:p>
          <a:p>
            <a:pPr marL="177800" indent="-177800">
              <a:buSzPct val="100000"/>
              <a:buChar char="•"/>
            </a:pPr>
            <a:r>
              <a:rPr lang="en-US" sz="1250" dirty="0">
                <a:solidFill>
                  <a:srgbClr val="B9C6D8"/>
                </a:solidFill>
              </a:rPr>
              <a:t>Medical advisory from trauma and emergency experts</a:t>
            </a:r>
            <a:endParaRPr lang="en-US" sz="1250" dirty="0"/>
          </a:p>
          <a:p>
            <a:pPr marL="177800" indent="-177800">
              <a:buSzPct val="100000"/>
              <a:buChar char="•"/>
            </a:pPr>
            <a:r>
              <a:rPr lang="en-US" sz="1250" dirty="0">
                <a:solidFill>
                  <a:srgbClr val="B9C6D8"/>
                </a:solidFill>
              </a:rPr>
              <a:t>Engineering partner for optics, mechanics and interface</a:t>
            </a:r>
            <a:endParaRPr lang="en-US" sz="1250" dirty="0"/>
          </a:p>
          <a:p>
            <a:pPr marL="177800" indent="-177800">
              <a:buSzPct val="100000"/>
              <a:buChar char="•"/>
            </a:pPr>
            <a:r>
              <a:rPr lang="en-US" sz="1250" dirty="0">
                <a:solidFill>
                  <a:srgbClr val="B9C6D8"/>
                </a:solidFill>
              </a:rPr>
              <a:t>Regulatory and IP specialists for pathway planning</a:t>
            </a:r>
            <a:endParaRPr lang="en-US" sz="1250" dirty="0"/>
          </a:p>
        </p:txBody>
      </p:sp>
      <p:sp>
        <p:nvSpPr>
          <p:cNvPr id="12" name="Shape 10"/>
          <p:cNvSpPr/>
          <p:nvPr/>
        </p:nvSpPr>
        <p:spPr>
          <a:xfrm>
            <a:off x="5989320" y="850392"/>
            <a:ext cx="5577840" cy="5349240"/>
          </a:xfrm>
          <a:prstGeom prst="roundRect">
            <a:avLst>
              <a:gd name="adj" fmla="val 2393"/>
            </a:avLst>
          </a:prstGeom>
          <a:solidFill>
            <a:srgbClr val="071323"/>
          </a:solidFill>
          <a:ln w="12700">
            <a:solidFill>
              <a:srgbClr val="203B56">
                <a:alpha val="95000"/>
              </a:srgbClr>
            </a:solidFill>
            <a:prstDash val="solid"/>
          </a:ln>
        </p:spPr>
      </p:sp>
      <p:pic>
        <p:nvPicPr>
          <p:cNvPr id="13" name="Image 0" descr="/mnt/data/echo_v13_site/assets/img/hero-dark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53328" y="1708404"/>
            <a:ext cx="5449824" cy="363321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030B1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30B16"/>
          </a:solidFill>
          <a:ln w="12700">
            <a:solidFill>
              <a:srgbClr val="030B16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411480" y="256032"/>
            <a:ext cx="411480" cy="411480"/>
          </a:xfrm>
          <a:prstGeom prst="roundRect">
            <a:avLst>
              <a:gd name="adj" fmla="val 15556"/>
            </a:avLst>
          </a:prstGeom>
          <a:solidFill>
            <a:srgbClr val="38D5FF"/>
          </a:solidFill>
          <a:ln w="12700">
            <a:solidFill>
              <a:srgbClr val="38D5FF">
                <a:alpha val="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411480" y="320040"/>
            <a:ext cx="411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030B16"/>
                </a:solidFill>
              </a:rPr>
              <a:t>E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914400" y="274320"/>
            <a:ext cx="24231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F4F8FF"/>
                </a:solidFill>
              </a:rPr>
              <a:t>ECHOEXTRACT™</a:t>
            </a:r>
            <a:endParaRPr lang="en-US" sz="1300" dirty="0"/>
          </a:p>
        </p:txBody>
      </p:sp>
      <p:sp>
        <p:nvSpPr>
          <p:cNvPr id="6" name="Text 4"/>
          <p:cNvSpPr/>
          <p:nvPr/>
        </p:nvSpPr>
        <p:spPr>
          <a:xfrm>
            <a:off x="914400" y="530352"/>
            <a:ext cx="1920240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550" dirty="0">
                <a:solidFill>
                  <a:srgbClr val="B9C6D8"/>
                </a:solidFill>
              </a:rPr>
              <a:t>INVESTOR DECK</a:t>
            </a:r>
            <a:endParaRPr lang="en-US" sz="550" dirty="0"/>
          </a:p>
        </p:txBody>
      </p:sp>
      <p:sp>
        <p:nvSpPr>
          <p:cNvPr id="7" name="Text 5"/>
          <p:cNvSpPr/>
          <p:nvPr/>
        </p:nvSpPr>
        <p:spPr>
          <a:xfrm>
            <a:off x="566928" y="1060704"/>
            <a:ext cx="52120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20" b="1" dirty="0">
                <a:solidFill>
                  <a:srgbClr val="38D5FF"/>
                </a:solidFill>
              </a:rPr>
              <a:t>NEXT STEP</a:t>
            </a:r>
            <a:endParaRPr lang="en-US" sz="820" dirty="0"/>
          </a:p>
        </p:txBody>
      </p:sp>
      <p:sp>
        <p:nvSpPr>
          <p:cNvPr id="8" name="Text 6"/>
          <p:cNvSpPr/>
          <p:nvPr/>
        </p:nvSpPr>
        <p:spPr>
          <a:xfrm>
            <a:off x="566928" y="1463040"/>
            <a:ext cx="557784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500" b="1" dirty="0">
                <a:solidFill>
                  <a:srgbClr val="F4F8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Start the investor conversation.</a:t>
            </a:r>
            <a:endParaRPr lang="en-US" sz="3500" dirty="0"/>
          </a:p>
        </p:txBody>
      </p:sp>
      <p:sp>
        <p:nvSpPr>
          <p:cNvPr id="9" name="Text 7"/>
          <p:cNvSpPr/>
          <p:nvPr/>
        </p:nvSpPr>
        <p:spPr>
          <a:xfrm>
            <a:off x="585216" y="2359152"/>
            <a:ext cx="5440680" cy="9144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00" dirty="0">
                <a:solidFill>
                  <a:srgbClr val="B9C6D8"/>
                </a:solidFill>
              </a:rPr>
              <a:t>ECHOEXTRACT™ is a concept-stage opportunity. The immediate goal is not commercial deployment. It is to build and validate a functional bench prototype with the right medical, engineering and investment partners.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685800" y="3657600"/>
            <a:ext cx="4983480" cy="11430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177800" indent="-177800">
              <a:buSzPct val="100000"/>
              <a:buChar char="•"/>
            </a:pPr>
            <a:r>
              <a:rPr lang="en-US" sz="1250" dirty="0">
                <a:solidFill>
                  <a:srgbClr val="B9C6D8"/>
                </a:solidFill>
              </a:rPr>
              <a:t>Request the private investor deck</a:t>
            </a:r>
            <a:endParaRPr lang="en-US" sz="1250" dirty="0"/>
          </a:p>
          <a:p>
            <a:pPr marL="177800" indent="-177800">
              <a:buSzPct val="100000"/>
              <a:buChar char="•"/>
            </a:pPr>
            <a:r>
              <a:rPr lang="en-US" sz="1250" dirty="0">
                <a:solidFill>
                  <a:srgbClr val="B9C6D8"/>
                </a:solidFill>
              </a:rPr>
              <a:t>Discuss NDA access and prototype partnership</a:t>
            </a:r>
            <a:endParaRPr lang="en-US" sz="1250" dirty="0"/>
          </a:p>
          <a:p>
            <a:pPr marL="177800" indent="-177800">
              <a:buSzPct val="100000"/>
              <a:buChar char="•"/>
            </a:pPr>
            <a:r>
              <a:rPr lang="en-US" sz="1250" dirty="0">
                <a:solidFill>
                  <a:srgbClr val="B9C6D8"/>
                </a:solidFill>
              </a:rPr>
              <a:t>Review medical advisory and engineering roadmap</a:t>
            </a:r>
            <a:endParaRPr lang="en-US" sz="1250" dirty="0"/>
          </a:p>
          <a:p>
            <a:pPr marL="177800" indent="-177800">
              <a:buSzPct val="100000"/>
              <a:buChar char="•"/>
            </a:pPr>
            <a:r>
              <a:rPr lang="en-US" sz="1250" dirty="0">
                <a:solidFill>
                  <a:srgbClr val="B9C6D8"/>
                </a:solidFill>
              </a:rPr>
              <a:t>Explore investment, licensing or co-development options</a:t>
            </a:r>
            <a:endParaRPr lang="en-US" sz="1250" dirty="0"/>
          </a:p>
        </p:txBody>
      </p:sp>
      <p:sp>
        <p:nvSpPr>
          <p:cNvPr id="11" name="Shape 9"/>
          <p:cNvSpPr/>
          <p:nvPr/>
        </p:nvSpPr>
        <p:spPr>
          <a:xfrm>
            <a:off x="6446520" y="914400"/>
            <a:ext cx="4617720" cy="4389120"/>
          </a:xfrm>
          <a:prstGeom prst="roundRect">
            <a:avLst>
              <a:gd name="adj" fmla="val 2917"/>
            </a:avLst>
          </a:prstGeom>
          <a:solidFill>
            <a:srgbClr val="071323"/>
          </a:solidFill>
          <a:ln w="12700">
            <a:solidFill>
              <a:srgbClr val="203B56">
                <a:alpha val="95000"/>
              </a:srgbClr>
            </a:solidFill>
            <a:prstDash val="solid"/>
          </a:ln>
        </p:spPr>
      </p:sp>
      <p:pic>
        <p:nvPicPr>
          <p:cNvPr id="12" name="Image 0" descr="/mnt/data/echo_v13_site/assets/img/hero-dark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10528" y="1612392"/>
            <a:ext cx="4489704" cy="2993136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585216" y="5715000"/>
            <a:ext cx="301752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F4F8FF"/>
                </a:solidFill>
              </a:rPr>
              <a:t>Contact: Adam Adamski</a:t>
            </a:r>
            <a:endParaRPr lang="en-US" sz="1200" dirty="0"/>
          </a:p>
        </p:txBody>
      </p:sp>
      <p:sp>
        <p:nvSpPr>
          <p:cNvPr id="14" name="Text 11"/>
          <p:cNvSpPr/>
          <p:nvPr/>
        </p:nvSpPr>
        <p:spPr>
          <a:xfrm>
            <a:off x="585216" y="5989320"/>
            <a:ext cx="48006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B9C6D8"/>
                </a:solidFill>
              </a:rPr>
              <a:t>Project: ECHOEXTRACT™ | Concept-stage medtech platform</a:t>
            </a:r>
            <a:endParaRPr lang="en-US" sz="800" dirty="0"/>
          </a:p>
        </p:txBody>
      </p:sp>
      <p:sp>
        <p:nvSpPr>
          <p:cNvPr id="15" name="Text 12"/>
          <p:cNvSpPr/>
          <p:nvPr/>
        </p:nvSpPr>
        <p:spPr>
          <a:xfrm>
            <a:off x="438912" y="6528816"/>
            <a:ext cx="530352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550" dirty="0">
                <a:solidFill>
                  <a:srgbClr val="6F8198"/>
                </a:solidFill>
              </a:rPr>
              <a:t>14  |  ECHOEXTRACT™  |  Confidential concept-stage investor material</a:t>
            </a:r>
            <a:endParaRPr lang="en-US" sz="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030B1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30B16"/>
          </a:solidFill>
          <a:ln w="12700">
            <a:solidFill>
              <a:srgbClr val="030B16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411480" y="256032"/>
            <a:ext cx="411480" cy="411480"/>
          </a:xfrm>
          <a:prstGeom prst="roundRect">
            <a:avLst>
              <a:gd name="adj" fmla="val 15556"/>
            </a:avLst>
          </a:prstGeom>
          <a:solidFill>
            <a:srgbClr val="38D5FF"/>
          </a:solidFill>
          <a:ln w="12700">
            <a:solidFill>
              <a:srgbClr val="38D5FF">
                <a:alpha val="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411480" y="320040"/>
            <a:ext cx="411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030B16"/>
                </a:solidFill>
              </a:rPr>
              <a:t>E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914400" y="274320"/>
            <a:ext cx="24231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F4F8FF"/>
                </a:solidFill>
              </a:rPr>
              <a:t>ECHOEXTRACT™</a:t>
            </a:r>
            <a:endParaRPr lang="en-US" sz="1300" dirty="0"/>
          </a:p>
        </p:txBody>
      </p:sp>
      <p:sp>
        <p:nvSpPr>
          <p:cNvPr id="6" name="Text 4"/>
          <p:cNvSpPr/>
          <p:nvPr/>
        </p:nvSpPr>
        <p:spPr>
          <a:xfrm>
            <a:off x="914400" y="530352"/>
            <a:ext cx="1920240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550" dirty="0">
                <a:solidFill>
                  <a:srgbClr val="B9C6D8"/>
                </a:solidFill>
              </a:rPr>
              <a:t>INVESTOR DECK</a:t>
            </a:r>
            <a:endParaRPr lang="en-US" sz="550" dirty="0"/>
          </a:p>
        </p:txBody>
      </p:sp>
      <p:sp>
        <p:nvSpPr>
          <p:cNvPr id="7" name="Text 5"/>
          <p:cNvSpPr/>
          <p:nvPr/>
        </p:nvSpPr>
        <p:spPr>
          <a:xfrm>
            <a:off x="438912" y="6528816"/>
            <a:ext cx="530352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550" dirty="0">
                <a:solidFill>
                  <a:srgbClr val="6F8198"/>
                </a:solidFill>
              </a:rPr>
              <a:t>02  |  ECHOEXTRACT™  |  Confidential concept-stage investor material</a:t>
            </a:r>
            <a:endParaRPr lang="en-US" sz="550" dirty="0"/>
          </a:p>
        </p:txBody>
      </p:sp>
      <p:sp>
        <p:nvSpPr>
          <p:cNvPr id="8" name="Text 6"/>
          <p:cNvSpPr/>
          <p:nvPr/>
        </p:nvSpPr>
        <p:spPr>
          <a:xfrm>
            <a:off x="566928" y="932688"/>
            <a:ext cx="52120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20" b="1" dirty="0">
                <a:solidFill>
                  <a:srgbClr val="38D5FF"/>
                </a:solidFill>
              </a:rPr>
              <a:t>THE PROBLEM</a:t>
            </a:r>
            <a:endParaRPr lang="en-US" sz="820" dirty="0"/>
          </a:p>
        </p:txBody>
      </p:sp>
      <p:sp>
        <p:nvSpPr>
          <p:cNvPr id="9" name="Text 7"/>
          <p:cNvSpPr/>
          <p:nvPr/>
        </p:nvSpPr>
        <p:spPr>
          <a:xfrm>
            <a:off x="566928" y="1234440"/>
            <a:ext cx="5074920" cy="9601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200" b="1" dirty="0">
                <a:solidFill>
                  <a:srgbClr val="F4F8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The risk is not retrieval. The risk is blind retrieval.</a:t>
            </a:r>
            <a:endParaRPr lang="en-US" sz="3200" dirty="0"/>
          </a:p>
        </p:txBody>
      </p:sp>
      <p:sp>
        <p:nvSpPr>
          <p:cNvPr id="10" name="Text 8"/>
          <p:cNvSpPr/>
          <p:nvPr/>
        </p:nvSpPr>
        <p:spPr>
          <a:xfrm>
            <a:off x="585216" y="2359152"/>
            <a:ext cx="4892040" cy="8686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20" dirty="0">
                <a:solidFill>
                  <a:srgbClr val="B9C6D8"/>
                </a:solidFill>
              </a:rPr>
              <a:t>Foreign bodies embedded in traumatic wounds can be difficult to see, localize and remove safely. Current workflows may be fragmented between imaging, lighting, retrieval tools and clinical decision-making under time pressure.</a:t>
            </a:r>
            <a:endParaRPr lang="en-US" sz="1420" dirty="0"/>
          </a:p>
        </p:txBody>
      </p:sp>
      <p:sp>
        <p:nvSpPr>
          <p:cNvPr id="11" name="Text 9"/>
          <p:cNvSpPr/>
          <p:nvPr/>
        </p:nvSpPr>
        <p:spPr>
          <a:xfrm>
            <a:off x="704088" y="3529584"/>
            <a:ext cx="4754880" cy="14173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177800" indent="-177800">
              <a:buSzPct val="100000"/>
              <a:buChar char="•"/>
            </a:pPr>
            <a:r>
              <a:rPr lang="en-US" sz="1250" dirty="0">
                <a:solidFill>
                  <a:srgbClr val="B9C6D8"/>
                </a:solidFill>
              </a:rPr>
              <a:t>Limited visibility in soft tissue wounds</a:t>
            </a:r>
            <a:endParaRPr lang="en-US" sz="1250" dirty="0"/>
          </a:p>
          <a:p>
            <a:pPr marL="177800" indent="-177800">
              <a:buSzPct val="100000"/>
              <a:buChar char="•"/>
            </a:pPr>
            <a:r>
              <a:rPr lang="en-US" sz="1250" dirty="0">
                <a:solidFill>
                  <a:srgbClr val="B9C6D8"/>
                </a:solidFill>
              </a:rPr>
              <a:t>Fragmented workflow across separate tools</a:t>
            </a:r>
            <a:endParaRPr lang="en-US" sz="1250" dirty="0"/>
          </a:p>
          <a:p>
            <a:pPr marL="177800" indent="-177800">
              <a:buSzPct val="100000"/>
              <a:buChar char="•"/>
            </a:pPr>
            <a:r>
              <a:rPr lang="en-US" sz="1250" dirty="0">
                <a:solidFill>
                  <a:srgbClr val="B9C6D8"/>
                </a:solidFill>
              </a:rPr>
              <a:t>Time pressure in trauma and emergency environments</a:t>
            </a:r>
            <a:endParaRPr lang="en-US" sz="1250" dirty="0"/>
          </a:p>
          <a:p>
            <a:pPr marL="177800" indent="-177800">
              <a:buSzPct val="100000"/>
              <a:buChar char="•"/>
            </a:pPr>
            <a:r>
              <a:rPr lang="en-US" sz="1250" dirty="0">
                <a:solidFill>
                  <a:srgbClr val="B9C6D8"/>
                </a:solidFill>
              </a:rPr>
              <a:t>Clinical and regulatory risk must be validated before use</a:t>
            </a:r>
            <a:endParaRPr lang="en-US" sz="1250" dirty="0"/>
          </a:p>
        </p:txBody>
      </p:sp>
      <p:sp>
        <p:nvSpPr>
          <p:cNvPr id="12" name="Shape 10"/>
          <p:cNvSpPr/>
          <p:nvPr/>
        </p:nvSpPr>
        <p:spPr>
          <a:xfrm>
            <a:off x="5989320" y="850392"/>
            <a:ext cx="5577840" cy="5349240"/>
          </a:xfrm>
          <a:prstGeom prst="roundRect">
            <a:avLst>
              <a:gd name="adj" fmla="val 2393"/>
            </a:avLst>
          </a:prstGeom>
          <a:solidFill>
            <a:srgbClr val="071323"/>
          </a:solidFill>
          <a:ln w="12700">
            <a:solidFill>
              <a:srgbClr val="203B56">
                <a:alpha val="95000"/>
              </a:srgbClr>
            </a:solidFill>
            <a:prstDash val="solid"/>
          </a:ln>
        </p:spPr>
      </p:sp>
      <p:pic>
        <p:nvPicPr>
          <p:cNvPr id="13" name="Image 0" descr="/mnt/data/echo_v13_site/assets/img/problem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53328" y="1708404"/>
            <a:ext cx="5449824" cy="363321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30B1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30B16"/>
          </a:solidFill>
          <a:ln w="12700">
            <a:solidFill>
              <a:srgbClr val="030B16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411480" y="256032"/>
            <a:ext cx="411480" cy="411480"/>
          </a:xfrm>
          <a:prstGeom prst="roundRect">
            <a:avLst>
              <a:gd name="adj" fmla="val 15556"/>
            </a:avLst>
          </a:prstGeom>
          <a:solidFill>
            <a:srgbClr val="38D5FF"/>
          </a:solidFill>
          <a:ln w="12700">
            <a:solidFill>
              <a:srgbClr val="38D5FF">
                <a:alpha val="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411480" y="320040"/>
            <a:ext cx="411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030B16"/>
                </a:solidFill>
              </a:rPr>
              <a:t>E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914400" y="274320"/>
            <a:ext cx="24231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F4F8FF"/>
                </a:solidFill>
              </a:rPr>
              <a:t>ECHOEXTRACT™</a:t>
            </a:r>
            <a:endParaRPr lang="en-US" sz="1300" dirty="0"/>
          </a:p>
        </p:txBody>
      </p:sp>
      <p:sp>
        <p:nvSpPr>
          <p:cNvPr id="6" name="Text 4"/>
          <p:cNvSpPr/>
          <p:nvPr/>
        </p:nvSpPr>
        <p:spPr>
          <a:xfrm>
            <a:off x="914400" y="530352"/>
            <a:ext cx="1920240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550" dirty="0">
                <a:solidFill>
                  <a:srgbClr val="B9C6D8"/>
                </a:solidFill>
              </a:rPr>
              <a:t>INVESTOR DECK</a:t>
            </a:r>
            <a:endParaRPr lang="en-US" sz="550" dirty="0"/>
          </a:p>
        </p:txBody>
      </p:sp>
      <p:sp>
        <p:nvSpPr>
          <p:cNvPr id="7" name="Text 5"/>
          <p:cNvSpPr/>
          <p:nvPr/>
        </p:nvSpPr>
        <p:spPr>
          <a:xfrm>
            <a:off x="438912" y="6528816"/>
            <a:ext cx="530352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550" dirty="0">
                <a:solidFill>
                  <a:srgbClr val="6F8198"/>
                </a:solidFill>
              </a:rPr>
              <a:t>03  |  ECHOEXTRACT™  |  Confidential concept-stage investor material</a:t>
            </a:r>
            <a:endParaRPr lang="en-US" sz="550" dirty="0"/>
          </a:p>
        </p:txBody>
      </p:sp>
      <p:sp>
        <p:nvSpPr>
          <p:cNvPr id="8" name="Text 6"/>
          <p:cNvSpPr/>
          <p:nvPr/>
        </p:nvSpPr>
        <p:spPr>
          <a:xfrm>
            <a:off x="566928" y="932688"/>
            <a:ext cx="52120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20" b="1" dirty="0">
                <a:solidFill>
                  <a:srgbClr val="38D5FF"/>
                </a:solidFill>
              </a:rPr>
              <a:t>WHY NOW</a:t>
            </a:r>
            <a:endParaRPr lang="en-US" sz="820" dirty="0"/>
          </a:p>
        </p:txBody>
      </p:sp>
      <p:sp>
        <p:nvSpPr>
          <p:cNvPr id="9" name="Text 7"/>
          <p:cNvSpPr/>
          <p:nvPr/>
        </p:nvSpPr>
        <p:spPr>
          <a:xfrm>
            <a:off x="566928" y="1234440"/>
            <a:ext cx="5074920" cy="9601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200" b="1" dirty="0">
                <a:solidFill>
                  <a:srgbClr val="F4F8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Portable medical hardware is moving toward smaller, smarter systems.</a:t>
            </a:r>
            <a:endParaRPr lang="en-US" sz="3200" dirty="0"/>
          </a:p>
        </p:txBody>
      </p:sp>
      <p:sp>
        <p:nvSpPr>
          <p:cNvPr id="10" name="Text 8"/>
          <p:cNvSpPr/>
          <p:nvPr/>
        </p:nvSpPr>
        <p:spPr>
          <a:xfrm>
            <a:off x="585216" y="2359152"/>
            <a:ext cx="4892040" cy="8686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20" dirty="0">
                <a:solidFill>
                  <a:srgbClr val="B9C6D8"/>
                </a:solidFill>
              </a:rPr>
              <a:t>Miniaturized imaging, portable displays, modular instruments and emergency-care innovation create a realistic opportunity to explore compact image-guided retrieval systems.</a:t>
            </a:r>
            <a:endParaRPr lang="en-US" sz="1420" dirty="0"/>
          </a:p>
        </p:txBody>
      </p:sp>
      <p:sp>
        <p:nvSpPr>
          <p:cNvPr id="11" name="Shape 9"/>
          <p:cNvSpPr/>
          <p:nvPr/>
        </p:nvSpPr>
        <p:spPr>
          <a:xfrm>
            <a:off x="5989320" y="850392"/>
            <a:ext cx="5577840" cy="5349240"/>
          </a:xfrm>
          <a:prstGeom prst="roundRect">
            <a:avLst>
              <a:gd name="adj" fmla="val 2393"/>
            </a:avLst>
          </a:prstGeom>
          <a:solidFill>
            <a:srgbClr val="071323"/>
          </a:solidFill>
          <a:ln w="12700">
            <a:solidFill>
              <a:srgbClr val="203B56">
                <a:alpha val="95000"/>
              </a:srgbClr>
            </a:solidFill>
            <a:prstDash val="solid"/>
          </a:ln>
        </p:spPr>
      </p:sp>
      <p:pic>
        <p:nvPicPr>
          <p:cNvPr id="12" name="Image 0" descr="/mnt/data/echo_v13_site/assets/img/operating-room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53328" y="1708404"/>
            <a:ext cx="5449824" cy="3633216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658368" y="3977640"/>
            <a:ext cx="1783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38D5FF"/>
                </a:solidFill>
              </a:rPr>
              <a:t>Endoscopy</a:t>
            </a:r>
            <a:endParaRPr lang="en-US" sz="1700" dirty="0"/>
          </a:p>
        </p:txBody>
      </p:sp>
      <p:sp>
        <p:nvSpPr>
          <p:cNvPr id="14" name="Text 11"/>
          <p:cNvSpPr/>
          <p:nvPr/>
        </p:nvSpPr>
        <p:spPr>
          <a:xfrm>
            <a:off x="658368" y="4306824"/>
            <a:ext cx="178308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20" dirty="0">
                <a:solidFill>
                  <a:srgbClr val="B9C6D8"/>
                </a:solidFill>
              </a:rPr>
              <a:t>Established category</a:t>
            </a:r>
            <a:endParaRPr lang="en-US" sz="820" dirty="0"/>
          </a:p>
        </p:txBody>
      </p:sp>
      <p:sp>
        <p:nvSpPr>
          <p:cNvPr id="15" name="Text 12"/>
          <p:cNvSpPr/>
          <p:nvPr/>
        </p:nvSpPr>
        <p:spPr>
          <a:xfrm>
            <a:off x="2697480" y="3977640"/>
            <a:ext cx="1783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38D5FF"/>
                </a:solidFill>
              </a:rPr>
              <a:t>Trauma care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2697480" y="4306824"/>
            <a:ext cx="178308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20" dirty="0">
                <a:solidFill>
                  <a:srgbClr val="B9C6D8"/>
                </a:solidFill>
              </a:rPr>
              <a:t>Workflow pressure</a:t>
            </a:r>
            <a:endParaRPr lang="en-US" sz="820" dirty="0"/>
          </a:p>
        </p:txBody>
      </p:sp>
      <p:sp>
        <p:nvSpPr>
          <p:cNvPr id="17" name="Text 14"/>
          <p:cNvSpPr/>
          <p:nvPr/>
        </p:nvSpPr>
        <p:spPr>
          <a:xfrm>
            <a:off x="4736592" y="3977640"/>
            <a:ext cx="1783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38D5FF"/>
                </a:solidFill>
              </a:rPr>
              <a:t>Field medicine</a:t>
            </a:r>
            <a:endParaRPr lang="en-US" sz="1700" dirty="0"/>
          </a:p>
        </p:txBody>
      </p:sp>
      <p:sp>
        <p:nvSpPr>
          <p:cNvPr id="18" name="Text 15"/>
          <p:cNvSpPr/>
          <p:nvPr/>
        </p:nvSpPr>
        <p:spPr>
          <a:xfrm>
            <a:off x="4736592" y="4306824"/>
            <a:ext cx="178308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20" dirty="0">
                <a:solidFill>
                  <a:srgbClr val="B9C6D8"/>
                </a:solidFill>
              </a:rPr>
              <a:t>Portable need</a:t>
            </a:r>
            <a:endParaRPr lang="en-US" sz="820" dirty="0"/>
          </a:p>
        </p:txBody>
      </p:sp>
      <p:sp>
        <p:nvSpPr>
          <p:cNvPr id="19" name="Text 16"/>
          <p:cNvSpPr/>
          <p:nvPr/>
        </p:nvSpPr>
        <p:spPr>
          <a:xfrm>
            <a:off x="621792" y="5486400"/>
            <a:ext cx="5120640" cy="3840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60" dirty="0">
                <a:solidFill>
                  <a:srgbClr val="F4F8FF"/>
                </a:solidFill>
              </a:rPr>
              <a:t>Opportunity area: endoscopic devices + trauma care + emergency medicine + field medicine + surgical visualization.</a:t>
            </a:r>
            <a:endParaRPr lang="en-US" sz="116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30B1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30B16"/>
          </a:solidFill>
          <a:ln w="12700">
            <a:solidFill>
              <a:srgbClr val="030B16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411480" y="256032"/>
            <a:ext cx="411480" cy="411480"/>
          </a:xfrm>
          <a:prstGeom prst="roundRect">
            <a:avLst>
              <a:gd name="adj" fmla="val 15556"/>
            </a:avLst>
          </a:prstGeom>
          <a:solidFill>
            <a:srgbClr val="38D5FF"/>
          </a:solidFill>
          <a:ln w="12700">
            <a:solidFill>
              <a:srgbClr val="38D5FF">
                <a:alpha val="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411480" y="320040"/>
            <a:ext cx="411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030B16"/>
                </a:solidFill>
              </a:rPr>
              <a:t>E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914400" y="274320"/>
            <a:ext cx="24231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F4F8FF"/>
                </a:solidFill>
              </a:rPr>
              <a:t>ECHOEXTRACT™</a:t>
            </a:r>
            <a:endParaRPr lang="en-US" sz="1300" dirty="0"/>
          </a:p>
        </p:txBody>
      </p:sp>
      <p:sp>
        <p:nvSpPr>
          <p:cNvPr id="6" name="Text 4"/>
          <p:cNvSpPr/>
          <p:nvPr/>
        </p:nvSpPr>
        <p:spPr>
          <a:xfrm>
            <a:off x="914400" y="530352"/>
            <a:ext cx="1920240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550" dirty="0">
                <a:solidFill>
                  <a:srgbClr val="B9C6D8"/>
                </a:solidFill>
              </a:rPr>
              <a:t>INVESTOR DECK</a:t>
            </a:r>
            <a:endParaRPr lang="en-US" sz="550" dirty="0"/>
          </a:p>
        </p:txBody>
      </p:sp>
      <p:sp>
        <p:nvSpPr>
          <p:cNvPr id="7" name="Text 5"/>
          <p:cNvSpPr/>
          <p:nvPr/>
        </p:nvSpPr>
        <p:spPr>
          <a:xfrm>
            <a:off x="438912" y="6528816"/>
            <a:ext cx="530352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550" dirty="0">
                <a:solidFill>
                  <a:srgbClr val="6F8198"/>
                </a:solidFill>
              </a:rPr>
              <a:t>04  |  ECHOEXTRACT™  |  Confidential concept-stage investor material</a:t>
            </a:r>
            <a:endParaRPr lang="en-US" sz="550" dirty="0"/>
          </a:p>
        </p:txBody>
      </p:sp>
      <p:sp>
        <p:nvSpPr>
          <p:cNvPr id="8" name="Text 6"/>
          <p:cNvSpPr/>
          <p:nvPr/>
        </p:nvSpPr>
        <p:spPr>
          <a:xfrm>
            <a:off x="566928" y="932688"/>
            <a:ext cx="52120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20" b="1" dirty="0">
                <a:solidFill>
                  <a:srgbClr val="38D5FF"/>
                </a:solidFill>
              </a:rPr>
              <a:t>THE SOLUTION</a:t>
            </a:r>
            <a:endParaRPr lang="en-US" sz="820" dirty="0"/>
          </a:p>
        </p:txBody>
      </p:sp>
      <p:sp>
        <p:nvSpPr>
          <p:cNvPr id="9" name="Text 7"/>
          <p:cNvSpPr/>
          <p:nvPr/>
        </p:nvSpPr>
        <p:spPr>
          <a:xfrm>
            <a:off x="566928" y="1234440"/>
            <a:ext cx="5074920" cy="9601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200" b="1" dirty="0">
                <a:solidFill>
                  <a:srgbClr val="F4F8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One workflow. Three critical actions.</a:t>
            </a:r>
            <a:endParaRPr lang="en-US" sz="3200" dirty="0"/>
          </a:p>
        </p:txBody>
      </p:sp>
      <p:sp>
        <p:nvSpPr>
          <p:cNvPr id="10" name="Text 8"/>
          <p:cNvSpPr/>
          <p:nvPr/>
        </p:nvSpPr>
        <p:spPr>
          <a:xfrm>
            <a:off x="585216" y="2359152"/>
            <a:ext cx="4892040" cy="8686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20" dirty="0">
                <a:solidFill>
                  <a:srgbClr val="B9C6D8"/>
                </a:solidFill>
              </a:rPr>
              <a:t>ECHOEXTRACT™ is positioned around a simple product hypothesis: combine visualization, illumination and controlled retrieval into one portable concept-stage platform.</a:t>
            </a:r>
            <a:endParaRPr lang="en-US" sz="1420" dirty="0"/>
          </a:p>
        </p:txBody>
      </p:sp>
      <p:sp>
        <p:nvSpPr>
          <p:cNvPr id="11" name="Text 9"/>
          <p:cNvSpPr/>
          <p:nvPr/>
        </p:nvSpPr>
        <p:spPr>
          <a:xfrm>
            <a:off x="704088" y="3529584"/>
            <a:ext cx="4754880" cy="14173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177800" indent="-177800">
              <a:buSzPct val="100000"/>
              <a:buChar char="•"/>
            </a:pPr>
            <a:r>
              <a:rPr lang="en-US" sz="1250" dirty="0">
                <a:solidFill>
                  <a:srgbClr val="B9C6D8"/>
                </a:solidFill>
              </a:rPr>
              <a:t>Locate the foreign body in a trauma-focused workflow</a:t>
            </a:r>
            <a:endParaRPr lang="en-US" sz="1250" dirty="0"/>
          </a:p>
          <a:p>
            <a:pPr marL="177800" indent="-177800">
              <a:buSzPct val="100000"/>
              <a:buChar char="•"/>
            </a:pPr>
            <a:r>
              <a:rPr lang="en-US" sz="1250" dirty="0">
                <a:solidFill>
                  <a:srgbClr val="B9C6D8"/>
                </a:solidFill>
              </a:rPr>
              <a:t>Visualize through an integrated camera and display</a:t>
            </a:r>
            <a:endParaRPr lang="en-US" sz="1250" dirty="0"/>
          </a:p>
          <a:p>
            <a:pPr marL="177800" indent="-177800">
              <a:buSzPct val="100000"/>
              <a:buChar char="•"/>
            </a:pPr>
            <a:r>
              <a:rPr lang="en-US" sz="1250" dirty="0">
                <a:solidFill>
                  <a:srgbClr val="B9C6D8"/>
                </a:solidFill>
              </a:rPr>
              <a:t>Retrieve under control using modular retrieval tips</a:t>
            </a:r>
            <a:endParaRPr lang="en-US" sz="1250" dirty="0"/>
          </a:p>
        </p:txBody>
      </p:sp>
      <p:sp>
        <p:nvSpPr>
          <p:cNvPr id="12" name="Shape 10"/>
          <p:cNvSpPr/>
          <p:nvPr/>
        </p:nvSpPr>
        <p:spPr>
          <a:xfrm>
            <a:off x="5989320" y="850392"/>
            <a:ext cx="5577840" cy="5349240"/>
          </a:xfrm>
          <a:prstGeom prst="roundRect">
            <a:avLst>
              <a:gd name="adj" fmla="val 2393"/>
            </a:avLst>
          </a:prstGeom>
          <a:solidFill>
            <a:srgbClr val="071323"/>
          </a:solidFill>
          <a:ln w="12700">
            <a:solidFill>
              <a:srgbClr val="203B56">
                <a:alpha val="95000"/>
              </a:srgbClr>
            </a:solidFill>
            <a:prstDash val="solid"/>
          </a:ln>
        </p:spPr>
      </p:sp>
      <p:pic>
        <p:nvPicPr>
          <p:cNvPr id="13" name="Image 0" descr="/mnt/data/echo_v13_site/assets/img/solution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53328" y="1708404"/>
            <a:ext cx="5449824" cy="363321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30B1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30B16"/>
          </a:solidFill>
          <a:ln w="12700">
            <a:solidFill>
              <a:srgbClr val="030B16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411480" y="256032"/>
            <a:ext cx="411480" cy="411480"/>
          </a:xfrm>
          <a:prstGeom prst="roundRect">
            <a:avLst>
              <a:gd name="adj" fmla="val 15556"/>
            </a:avLst>
          </a:prstGeom>
          <a:solidFill>
            <a:srgbClr val="38D5FF"/>
          </a:solidFill>
          <a:ln w="12700">
            <a:solidFill>
              <a:srgbClr val="38D5FF">
                <a:alpha val="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411480" y="320040"/>
            <a:ext cx="411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030B16"/>
                </a:solidFill>
              </a:rPr>
              <a:t>E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914400" y="274320"/>
            <a:ext cx="24231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F4F8FF"/>
                </a:solidFill>
              </a:rPr>
              <a:t>ECHOEXTRACT™</a:t>
            </a:r>
            <a:endParaRPr lang="en-US" sz="1300" dirty="0"/>
          </a:p>
        </p:txBody>
      </p:sp>
      <p:sp>
        <p:nvSpPr>
          <p:cNvPr id="6" name="Text 4"/>
          <p:cNvSpPr/>
          <p:nvPr/>
        </p:nvSpPr>
        <p:spPr>
          <a:xfrm>
            <a:off x="914400" y="530352"/>
            <a:ext cx="1920240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550" dirty="0">
                <a:solidFill>
                  <a:srgbClr val="B9C6D8"/>
                </a:solidFill>
              </a:rPr>
              <a:t>INVESTOR DECK</a:t>
            </a:r>
            <a:endParaRPr lang="en-US" sz="550" dirty="0"/>
          </a:p>
        </p:txBody>
      </p:sp>
      <p:sp>
        <p:nvSpPr>
          <p:cNvPr id="7" name="Text 5"/>
          <p:cNvSpPr/>
          <p:nvPr/>
        </p:nvSpPr>
        <p:spPr>
          <a:xfrm>
            <a:off x="438912" y="6528816"/>
            <a:ext cx="530352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550" dirty="0">
                <a:solidFill>
                  <a:srgbClr val="6F8198"/>
                </a:solidFill>
              </a:rPr>
              <a:t>05  |  ECHOEXTRACT™  |  Confidential concept-stage investor material</a:t>
            </a:r>
            <a:endParaRPr lang="en-US" sz="550" dirty="0"/>
          </a:p>
        </p:txBody>
      </p:sp>
      <p:sp>
        <p:nvSpPr>
          <p:cNvPr id="8" name="Text 6"/>
          <p:cNvSpPr/>
          <p:nvPr/>
        </p:nvSpPr>
        <p:spPr>
          <a:xfrm>
            <a:off x="566928" y="932688"/>
            <a:ext cx="52120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20" b="1" dirty="0">
                <a:solidFill>
                  <a:srgbClr val="38D5FF"/>
                </a:solidFill>
              </a:rPr>
              <a:t>PRODUCT CONCEPT</a:t>
            </a:r>
            <a:endParaRPr lang="en-US" sz="820" dirty="0"/>
          </a:p>
        </p:txBody>
      </p:sp>
      <p:sp>
        <p:nvSpPr>
          <p:cNvPr id="9" name="Text 7"/>
          <p:cNvSpPr/>
          <p:nvPr/>
        </p:nvSpPr>
        <p:spPr>
          <a:xfrm>
            <a:off x="566928" y="1234440"/>
            <a:ext cx="5074920" cy="9601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200" b="1" dirty="0">
                <a:solidFill>
                  <a:srgbClr val="F4F8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A handheld system concept, not a finished medical device.</a:t>
            </a:r>
            <a:endParaRPr lang="en-US" sz="3200" dirty="0"/>
          </a:p>
        </p:txBody>
      </p:sp>
      <p:sp>
        <p:nvSpPr>
          <p:cNvPr id="10" name="Text 8"/>
          <p:cNvSpPr/>
          <p:nvPr/>
        </p:nvSpPr>
        <p:spPr>
          <a:xfrm>
            <a:off x="585216" y="2359152"/>
            <a:ext cx="4892040" cy="8686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20" dirty="0">
                <a:solidFill>
                  <a:srgbClr val="B9C6D8"/>
                </a:solidFill>
              </a:rPr>
              <a:t>The current presentation defines the product direction: white medical body, integrated LCD, surgical shaft, HD imaging, LED illumination, working channel and modular retrieval tips. Final mechanics require engineering validation.</a:t>
            </a:r>
            <a:endParaRPr lang="en-US" sz="1420" dirty="0"/>
          </a:p>
        </p:txBody>
      </p:sp>
      <p:sp>
        <p:nvSpPr>
          <p:cNvPr id="11" name="Text 9"/>
          <p:cNvSpPr/>
          <p:nvPr/>
        </p:nvSpPr>
        <p:spPr>
          <a:xfrm>
            <a:off x="704088" y="3529584"/>
            <a:ext cx="4754880" cy="14173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177800" indent="-177800">
              <a:buSzPct val="100000"/>
              <a:buChar char="•"/>
            </a:pPr>
            <a:r>
              <a:rPr lang="en-US" sz="1250" dirty="0">
                <a:solidFill>
                  <a:srgbClr val="B9C6D8"/>
                </a:solidFill>
              </a:rPr>
              <a:t>Integrated LCD concept</a:t>
            </a:r>
            <a:endParaRPr lang="en-US" sz="1250" dirty="0"/>
          </a:p>
          <a:p>
            <a:pPr marL="177800" indent="-177800">
              <a:buSzPct val="100000"/>
              <a:buChar char="•"/>
            </a:pPr>
            <a:r>
              <a:rPr lang="en-US" sz="1250" dirty="0">
                <a:solidFill>
                  <a:srgbClr val="B9C6D8"/>
                </a:solidFill>
              </a:rPr>
              <a:t>50 cm working shaft concept</a:t>
            </a:r>
            <a:endParaRPr lang="en-US" sz="1250" dirty="0"/>
          </a:p>
          <a:p>
            <a:pPr marL="177800" indent="-177800">
              <a:buSzPct val="100000"/>
              <a:buChar char="•"/>
            </a:pPr>
            <a:r>
              <a:rPr lang="en-US" sz="1250" dirty="0">
                <a:solidFill>
                  <a:srgbClr val="B9C6D8"/>
                </a:solidFill>
              </a:rPr>
              <a:t>HD camera + LED illumination</a:t>
            </a:r>
            <a:endParaRPr lang="en-US" sz="1250" dirty="0"/>
          </a:p>
          <a:p>
            <a:pPr marL="177800" indent="-177800">
              <a:buSzPct val="100000"/>
              <a:buChar char="•"/>
            </a:pPr>
            <a:r>
              <a:rPr lang="en-US" sz="1250" dirty="0">
                <a:solidFill>
                  <a:srgbClr val="B9C6D8"/>
                </a:solidFill>
              </a:rPr>
              <a:t>Modular retrieval tips</a:t>
            </a:r>
            <a:endParaRPr lang="en-US" sz="1250" dirty="0"/>
          </a:p>
          <a:p>
            <a:pPr marL="177800" indent="-177800">
              <a:buSzPct val="100000"/>
              <a:buChar char="•"/>
            </a:pPr>
            <a:r>
              <a:rPr lang="en-US" sz="1250" dirty="0">
                <a:solidFill>
                  <a:srgbClr val="B9C6D8"/>
                </a:solidFill>
              </a:rPr>
              <a:t>Portable kit architecture</a:t>
            </a:r>
            <a:endParaRPr lang="en-US" sz="1250" dirty="0"/>
          </a:p>
        </p:txBody>
      </p:sp>
      <p:sp>
        <p:nvSpPr>
          <p:cNvPr id="12" name="Shape 10"/>
          <p:cNvSpPr/>
          <p:nvPr/>
        </p:nvSpPr>
        <p:spPr>
          <a:xfrm>
            <a:off x="5989320" y="850392"/>
            <a:ext cx="5577840" cy="5349240"/>
          </a:xfrm>
          <a:prstGeom prst="roundRect">
            <a:avLst>
              <a:gd name="adj" fmla="val 2393"/>
            </a:avLst>
          </a:prstGeom>
          <a:solidFill>
            <a:srgbClr val="071323"/>
          </a:solidFill>
          <a:ln w="12700">
            <a:solidFill>
              <a:srgbClr val="203B56">
                <a:alpha val="95000"/>
              </a:srgbClr>
            </a:solidFill>
            <a:prstDash val="solid"/>
          </a:ln>
        </p:spPr>
      </p:sp>
      <p:pic>
        <p:nvPicPr>
          <p:cNvPr id="13" name="Image 0" descr="/mnt/data/echo_v13_site/assets/img/hero-dark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53328" y="1708404"/>
            <a:ext cx="5449824" cy="363321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30B1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30B16"/>
          </a:solidFill>
          <a:ln w="12700">
            <a:solidFill>
              <a:srgbClr val="030B16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411480" y="256032"/>
            <a:ext cx="411480" cy="411480"/>
          </a:xfrm>
          <a:prstGeom prst="roundRect">
            <a:avLst>
              <a:gd name="adj" fmla="val 15556"/>
            </a:avLst>
          </a:prstGeom>
          <a:solidFill>
            <a:srgbClr val="38D5FF"/>
          </a:solidFill>
          <a:ln w="12700">
            <a:solidFill>
              <a:srgbClr val="38D5FF">
                <a:alpha val="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411480" y="320040"/>
            <a:ext cx="411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030B16"/>
                </a:solidFill>
              </a:rPr>
              <a:t>E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914400" y="274320"/>
            <a:ext cx="24231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F4F8FF"/>
                </a:solidFill>
              </a:rPr>
              <a:t>ECHOEXTRACT™</a:t>
            </a:r>
            <a:endParaRPr lang="en-US" sz="1300" dirty="0"/>
          </a:p>
        </p:txBody>
      </p:sp>
      <p:sp>
        <p:nvSpPr>
          <p:cNvPr id="6" name="Text 4"/>
          <p:cNvSpPr/>
          <p:nvPr/>
        </p:nvSpPr>
        <p:spPr>
          <a:xfrm>
            <a:off x="914400" y="530352"/>
            <a:ext cx="1920240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550" dirty="0">
                <a:solidFill>
                  <a:srgbClr val="B9C6D8"/>
                </a:solidFill>
              </a:rPr>
              <a:t>INVESTOR DECK</a:t>
            </a:r>
            <a:endParaRPr lang="en-US" sz="550" dirty="0"/>
          </a:p>
        </p:txBody>
      </p:sp>
      <p:sp>
        <p:nvSpPr>
          <p:cNvPr id="7" name="Text 5"/>
          <p:cNvSpPr/>
          <p:nvPr/>
        </p:nvSpPr>
        <p:spPr>
          <a:xfrm>
            <a:off x="438912" y="6528816"/>
            <a:ext cx="530352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550" dirty="0">
                <a:solidFill>
                  <a:srgbClr val="6F8198"/>
                </a:solidFill>
              </a:rPr>
              <a:t>06  |  ECHOEXTRACT™  |  Confidential concept-stage investor material</a:t>
            </a:r>
            <a:endParaRPr lang="en-US" sz="550" dirty="0"/>
          </a:p>
        </p:txBody>
      </p:sp>
      <p:sp>
        <p:nvSpPr>
          <p:cNvPr id="8" name="Text 6"/>
          <p:cNvSpPr/>
          <p:nvPr/>
        </p:nvSpPr>
        <p:spPr>
          <a:xfrm>
            <a:off x="566928" y="932688"/>
            <a:ext cx="52120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20" b="1" dirty="0">
                <a:solidFill>
                  <a:srgbClr val="38D5FF"/>
                </a:solidFill>
              </a:rPr>
              <a:t>CURRENT STATUS</a:t>
            </a:r>
            <a:endParaRPr lang="en-US" sz="820" dirty="0"/>
          </a:p>
        </p:txBody>
      </p:sp>
      <p:sp>
        <p:nvSpPr>
          <p:cNvPr id="9" name="Text 7"/>
          <p:cNvSpPr/>
          <p:nvPr/>
        </p:nvSpPr>
        <p:spPr>
          <a:xfrm>
            <a:off x="566928" y="1234440"/>
            <a:ext cx="5212080" cy="7132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300" b="1" dirty="0">
                <a:solidFill>
                  <a:srgbClr val="F4F8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Where the project stands today.</a:t>
            </a:r>
            <a:endParaRPr lang="en-US" sz="3300" dirty="0"/>
          </a:p>
        </p:txBody>
      </p:sp>
      <p:sp>
        <p:nvSpPr>
          <p:cNvPr id="10" name="Text 8"/>
          <p:cNvSpPr/>
          <p:nvPr/>
        </p:nvSpPr>
        <p:spPr>
          <a:xfrm>
            <a:off x="585216" y="2121408"/>
            <a:ext cx="4983480" cy="6583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20" dirty="0">
                <a:solidFill>
                  <a:srgbClr val="B9C6D8"/>
                </a:solidFill>
              </a:rPr>
              <a:t>ECHOEXTRACT™ has a defined concept, visual direction and investor narrative. It now requires capital, engineering execution and medical consultation.</a:t>
            </a:r>
            <a:endParaRPr lang="en-US" sz="1420" dirty="0"/>
          </a:p>
        </p:txBody>
      </p:sp>
      <p:sp>
        <p:nvSpPr>
          <p:cNvPr id="11" name="Shape 9"/>
          <p:cNvSpPr/>
          <p:nvPr/>
        </p:nvSpPr>
        <p:spPr>
          <a:xfrm>
            <a:off x="658368" y="2999232"/>
            <a:ext cx="2606040" cy="1170432"/>
          </a:xfrm>
          <a:prstGeom prst="roundRect">
            <a:avLst>
              <a:gd name="adj" fmla="val 11719"/>
            </a:avLst>
          </a:prstGeom>
          <a:solidFill>
            <a:srgbClr val="0B1C30"/>
          </a:solidFill>
          <a:ln w="12700">
            <a:solidFill>
              <a:srgbClr val="244B70">
                <a:alpha val="90000"/>
              </a:srgbClr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859536" y="3191256"/>
            <a:ext cx="2203704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b="1" dirty="0">
                <a:solidFill>
                  <a:srgbClr val="F4F8FF"/>
                </a:solidFill>
              </a:rPr>
              <a:t>Concept developed</a:t>
            </a:r>
            <a:endParaRPr lang="en-US" sz="1350" dirty="0"/>
          </a:p>
        </p:txBody>
      </p:sp>
      <p:sp>
        <p:nvSpPr>
          <p:cNvPr id="13" name="Text 11"/>
          <p:cNvSpPr/>
          <p:nvPr/>
        </p:nvSpPr>
        <p:spPr>
          <a:xfrm>
            <a:off x="859536" y="3566160"/>
            <a:ext cx="2203704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80" dirty="0">
                <a:solidFill>
                  <a:srgbClr val="B9C6D8"/>
                </a:solidFill>
              </a:rPr>
              <a:t>Core product logic, visual identity and investor narrative are defined.</a:t>
            </a:r>
            <a:endParaRPr lang="en-US" sz="1080" dirty="0"/>
          </a:p>
        </p:txBody>
      </p:sp>
      <p:sp>
        <p:nvSpPr>
          <p:cNvPr id="14" name="Shape 12"/>
          <p:cNvSpPr/>
          <p:nvPr/>
        </p:nvSpPr>
        <p:spPr>
          <a:xfrm>
            <a:off x="3511296" y="2999232"/>
            <a:ext cx="2606040" cy="1170432"/>
          </a:xfrm>
          <a:prstGeom prst="roundRect">
            <a:avLst>
              <a:gd name="adj" fmla="val 11719"/>
            </a:avLst>
          </a:prstGeom>
          <a:solidFill>
            <a:srgbClr val="0B1C30"/>
          </a:solidFill>
          <a:ln w="12700">
            <a:solidFill>
              <a:srgbClr val="244B70">
                <a:alpha val="90000"/>
              </a:srgbClr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3712464" y="3191256"/>
            <a:ext cx="2203704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b="1" dirty="0">
                <a:solidFill>
                  <a:srgbClr val="F4F8FF"/>
                </a:solidFill>
              </a:rPr>
              <a:t>Pre-prototype stage</a:t>
            </a:r>
            <a:endParaRPr lang="en-US" sz="1350" dirty="0"/>
          </a:p>
        </p:txBody>
      </p:sp>
      <p:sp>
        <p:nvSpPr>
          <p:cNvPr id="16" name="Text 14"/>
          <p:cNvSpPr/>
          <p:nvPr/>
        </p:nvSpPr>
        <p:spPr>
          <a:xfrm>
            <a:off x="3712464" y="3566160"/>
            <a:ext cx="2203704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80" dirty="0">
                <a:solidFill>
                  <a:srgbClr val="B9C6D8"/>
                </a:solidFill>
              </a:rPr>
              <a:t>The device is not yet built, certified or clinically validated.</a:t>
            </a:r>
            <a:endParaRPr lang="en-US" sz="1080" dirty="0"/>
          </a:p>
        </p:txBody>
      </p:sp>
      <p:sp>
        <p:nvSpPr>
          <p:cNvPr id="17" name="Shape 15"/>
          <p:cNvSpPr/>
          <p:nvPr/>
        </p:nvSpPr>
        <p:spPr>
          <a:xfrm>
            <a:off x="658368" y="4462272"/>
            <a:ext cx="2606040" cy="1170432"/>
          </a:xfrm>
          <a:prstGeom prst="roundRect">
            <a:avLst>
              <a:gd name="adj" fmla="val 11719"/>
            </a:avLst>
          </a:prstGeom>
          <a:solidFill>
            <a:srgbClr val="0B1C30"/>
          </a:solidFill>
          <a:ln w="12700">
            <a:solidFill>
              <a:srgbClr val="244B70">
                <a:alpha val="90000"/>
              </a:srgbClr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859536" y="4654296"/>
            <a:ext cx="2203704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b="1" dirty="0">
                <a:solidFill>
                  <a:srgbClr val="F4F8FF"/>
                </a:solidFill>
              </a:rPr>
              <a:t>First milestone</a:t>
            </a:r>
            <a:endParaRPr lang="en-US" sz="1350" dirty="0"/>
          </a:p>
        </p:txBody>
      </p:sp>
      <p:sp>
        <p:nvSpPr>
          <p:cNvPr id="19" name="Text 17"/>
          <p:cNvSpPr/>
          <p:nvPr/>
        </p:nvSpPr>
        <p:spPr>
          <a:xfrm>
            <a:off x="859536" y="5029200"/>
            <a:ext cx="2203704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80" dirty="0">
                <a:solidFill>
                  <a:srgbClr val="B9C6D8"/>
                </a:solidFill>
              </a:rPr>
              <a:t>Functional bench prototype with camera, LED, LCD interface and retrieval mechanism.</a:t>
            </a:r>
            <a:endParaRPr lang="en-US" sz="1080" dirty="0"/>
          </a:p>
        </p:txBody>
      </p:sp>
      <p:sp>
        <p:nvSpPr>
          <p:cNvPr id="20" name="Shape 18"/>
          <p:cNvSpPr/>
          <p:nvPr/>
        </p:nvSpPr>
        <p:spPr>
          <a:xfrm>
            <a:off x="3511296" y="4462272"/>
            <a:ext cx="2606040" cy="1170432"/>
          </a:xfrm>
          <a:prstGeom prst="roundRect">
            <a:avLst>
              <a:gd name="adj" fmla="val 11719"/>
            </a:avLst>
          </a:prstGeom>
          <a:solidFill>
            <a:srgbClr val="0B1C30"/>
          </a:solidFill>
          <a:ln w="12700">
            <a:solidFill>
              <a:srgbClr val="244B70">
                <a:alpha val="90000"/>
              </a:srgbClr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3712464" y="4654296"/>
            <a:ext cx="2203704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b="1" dirty="0">
                <a:solidFill>
                  <a:srgbClr val="F4F8FF"/>
                </a:solidFill>
              </a:rPr>
              <a:t>Capital required</a:t>
            </a:r>
            <a:endParaRPr lang="en-US" sz="1350" dirty="0"/>
          </a:p>
        </p:txBody>
      </p:sp>
      <p:sp>
        <p:nvSpPr>
          <p:cNvPr id="22" name="Text 20"/>
          <p:cNvSpPr/>
          <p:nvPr/>
        </p:nvSpPr>
        <p:spPr>
          <a:xfrm>
            <a:off x="3712464" y="5029200"/>
            <a:ext cx="2203704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80" dirty="0">
                <a:solidFill>
                  <a:srgbClr val="B9C6D8"/>
                </a:solidFill>
              </a:rPr>
              <a:t>Funding and specialist partners are required for engineering, testing and regulatory planning.</a:t>
            </a:r>
            <a:endParaRPr lang="en-US" sz="1080" dirty="0"/>
          </a:p>
        </p:txBody>
      </p:sp>
      <p:sp>
        <p:nvSpPr>
          <p:cNvPr id="23" name="Shape 21"/>
          <p:cNvSpPr/>
          <p:nvPr/>
        </p:nvSpPr>
        <p:spPr>
          <a:xfrm>
            <a:off x="6419088" y="1170432"/>
            <a:ext cx="4800600" cy="4800600"/>
          </a:xfrm>
          <a:prstGeom prst="roundRect">
            <a:avLst>
              <a:gd name="adj" fmla="val 2667"/>
            </a:avLst>
          </a:prstGeom>
          <a:solidFill>
            <a:srgbClr val="071323"/>
          </a:solidFill>
          <a:ln w="12700">
            <a:solidFill>
              <a:srgbClr val="203B56">
                <a:alpha val="95000"/>
              </a:srgbClr>
            </a:solidFill>
            <a:prstDash val="solid"/>
          </a:ln>
        </p:spPr>
      </p:sp>
      <p:pic>
        <p:nvPicPr>
          <p:cNvPr id="24" name="Image 0" descr="/mnt/data/echo_v13_site/assets/img/prototype-kit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83096" y="2013204"/>
            <a:ext cx="4672584" cy="311505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30B1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30B16"/>
          </a:solidFill>
          <a:ln w="12700">
            <a:solidFill>
              <a:srgbClr val="030B16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411480" y="256032"/>
            <a:ext cx="411480" cy="411480"/>
          </a:xfrm>
          <a:prstGeom prst="roundRect">
            <a:avLst>
              <a:gd name="adj" fmla="val 15556"/>
            </a:avLst>
          </a:prstGeom>
          <a:solidFill>
            <a:srgbClr val="38D5FF"/>
          </a:solidFill>
          <a:ln w="12700">
            <a:solidFill>
              <a:srgbClr val="38D5FF">
                <a:alpha val="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411480" y="320040"/>
            <a:ext cx="411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030B16"/>
                </a:solidFill>
              </a:rPr>
              <a:t>E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914400" y="274320"/>
            <a:ext cx="24231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F4F8FF"/>
                </a:solidFill>
              </a:rPr>
              <a:t>ECHOEXTRACT™</a:t>
            </a:r>
            <a:endParaRPr lang="en-US" sz="1300" dirty="0"/>
          </a:p>
        </p:txBody>
      </p:sp>
      <p:sp>
        <p:nvSpPr>
          <p:cNvPr id="6" name="Text 4"/>
          <p:cNvSpPr/>
          <p:nvPr/>
        </p:nvSpPr>
        <p:spPr>
          <a:xfrm>
            <a:off x="914400" y="530352"/>
            <a:ext cx="1920240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550" dirty="0">
                <a:solidFill>
                  <a:srgbClr val="B9C6D8"/>
                </a:solidFill>
              </a:rPr>
              <a:t>INVESTOR DECK</a:t>
            </a:r>
            <a:endParaRPr lang="en-US" sz="550" dirty="0"/>
          </a:p>
        </p:txBody>
      </p:sp>
      <p:sp>
        <p:nvSpPr>
          <p:cNvPr id="7" name="Text 5"/>
          <p:cNvSpPr/>
          <p:nvPr/>
        </p:nvSpPr>
        <p:spPr>
          <a:xfrm>
            <a:off x="438912" y="6528816"/>
            <a:ext cx="530352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550" dirty="0">
                <a:solidFill>
                  <a:srgbClr val="6F8198"/>
                </a:solidFill>
              </a:rPr>
              <a:t>07  |  ECHOEXTRACT™  |  Confidential concept-stage investor material</a:t>
            </a:r>
            <a:endParaRPr lang="en-US" sz="550" dirty="0"/>
          </a:p>
        </p:txBody>
      </p:sp>
      <p:sp>
        <p:nvSpPr>
          <p:cNvPr id="8" name="Text 6"/>
          <p:cNvSpPr/>
          <p:nvPr/>
        </p:nvSpPr>
        <p:spPr>
          <a:xfrm>
            <a:off x="566928" y="932688"/>
            <a:ext cx="52120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20" b="1" dirty="0">
                <a:solidFill>
                  <a:srgbClr val="38D5FF"/>
                </a:solidFill>
              </a:rPr>
              <a:t>PROTOTYPE DEMO VISION</a:t>
            </a:r>
            <a:endParaRPr lang="en-US" sz="820" dirty="0"/>
          </a:p>
        </p:txBody>
      </p:sp>
      <p:sp>
        <p:nvSpPr>
          <p:cNvPr id="9" name="Text 7"/>
          <p:cNvSpPr/>
          <p:nvPr/>
        </p:nvSpPr>
        <p:spPr>
          <a:xfrm>
            <a:off x="566928" y="1234440"/>
            <a:ext cx="5074920" cy="9601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200" b="1" dirty="0">
                <a:solidFill>
                  <a:srgbClr val="F4F8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The first prototype must prove the core experience.</a:t>
            </a:r>
            <a:endParaRPr lang="en-US" sz="3200" dirty="0"/>
          </a:p>
        </p:txBody>
      </p:sp>
      <p:sp>
        <p:nvSpPr>
          <p:cNvPr id="10" name="Text 8"/>
          <p:cNvSpPr/>
          <p:nvPr/>
        </p:nvSpPr>
        <p:spPr>
          <a:xfrm>
            <a:off x="585216" y="2359152"/>
            <a:ext cx="4892040" cy="8686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20" dirty="0">
                <a:solidFill>
                  <a:srgbClr val="B9C6D8"/>
                </a:solidFill>
              </a:rPr>
              <a:t>The immediate technical goal is a functional bench prototype that demonstrates the most important assumptions before any clinical claims are made.</a:t>
            </a:r>
            <a:endParaRPr lang="en-US" sz="1420" dirty="0"/>
          </a:p>
        </p:txBody>
      </p:sp>
      <p:sp>
        <p:nvSpPr>
          <p:cNvPr id="11" name="Text 9"/>
          <p:cNvSpPr/>
          <p:nvPr/>
        </p:nvSpPr>
        <p:spPr>
          <a:xfrm>
            <a:off x="704088" y="3529584"/>
            <a:ext cx="4754880" cy="14173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177800" indent="-177800">
              <a:buSzPct val="100000"/>
              <a:buChar char="•"/>
            </a:pPr>
            <a:r>
              <a:rPr lang="en-US" sz="1250" dirty="0">
                <a:solidFill>
                  <a:srgbClr val="B9C6D8"/>
                </a:solidFill>
              </a:rPr>
              <a:t>Live camera feed on LCD</a:t>
            </a:r>
            <a:endParaRPr lang="en-US" sz="1250" dirty="0"/>
          </a:p>
          <a:p>
            <a:pPr marL="177800" indent="-177800">
              <a:buSzPct val="100000"/>
              <a:buChar char="•"/>
            </a:pPr>
            <a:r>
              <a:rPr lang="en-US" sz="1250" dirty="0">
                <a:solidFill>
                  <a:srgbClr val="B9C6D8"/>
                </a:solidFill>
              </a:rPr>
              <a:t>LED illumination control</a:t>
            </a:r>
            <a:endParaRPr lang="en-US" sz="1250" dirty="0"/>
          </a:p>
          <a:p>
            <a:pPr marL="177800" indent="-177800">
              <a:buSzPct val="100000"/>
              <a:buChar char="•"/>
            </a:pPr>
            <a:r>
              <a:rPr lang="en-US" sz="1250" dirty="0">
                <a:solidFill>
                  <a:srgbClr val="B9C6D8"/>
                </a:solidFill>
              </a:rPr>
              <a:t>Shaft handling and orientation</a:t>
            </a:r>
            <a:endParaRPr lang="en-US" sz="1250" dirty="0"/>
          </a:p>
          <a:p>
            <a:pPr marL="177800" indent="-177800">
              <a:buSzPct val="100000"/>
              <a:buChar char="•"/>
            </a:pPr>
            <a:r>
              <a:rPr lang="en-US" sz="1250" dirty="0">
                <a:solidFill>
                  <a:srgbClr val="B9C6D8"/>
                </a:solidFill>
              </a:rPr>
              <a:t>Working-channel retrieval mechanism</a:t>
            </a:r>
            <a:endParaRPr lang="en-US" sz="1250" dirty="0"/>
          </a:p>
          <a:p>
            <a:pPr marL="177800" indent="-177800">
              <a:buSzPct val="100000"/>
              <a:buChar char="•"/>
            </a:pPr>
            <a:r>
              <a:rPr lang="en-US" sz="1250" dirty="0">
                <a:solidFill>
                  <a:srgbClr val="B9C6D8"/>
                </a:solidFill>
              </a:rPr>
              <a:t>Controlled retrieval simulation on synthetic tissue models</a:t>
            </a:r>
            <a:endParaRPr lang="en-US" sz="1250" dirty="0"/>
          </a:p>
        </p:txBody>
      </p:sp>
      <p:sp>
        <p:nvSpPr>
          <p:cNvPr id="12" name="Shape 10"/>
          <p:cNvSpPr/>
          <p:nvPr/>
        </p:nvSpPr>
        <p:spPr>
          <a:xfrm>
            <a:off x="5989320" y="850392"/>
            <a:ext cx="5577840" cy="5349240"/>
          </a:xfrm>
          <a:prstGeom prst="roundRect">
            <a:avLst>
              <a:gd name="adj" fmla="val 2393"/>
            </a:avLst>
          </a:prstGeom>
          <a:solidFill>
            <a:srgbClr val="071323"/>
          </a:solidFill>
          <a:ln w="12700">
            <a:solidFill>
              <a:srgbClr val="203B56">
                <a:alpha val="95000"/>
              </a:srgbClr>
            </a:solidFill>
            <a:prstDash val="solid"/>
          </a:ln>
        </p:spPr>
      </p:sp>
      <p:pic>
        <p:nvPicPr>
          <p:cNvPr id="13" name="Image 0" descr="/mnt/data/echo_v13_site/assets/img/lcd-interface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53328" y="1708404"/>
            <a:ext cx="5449824" cy="363321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030B1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30B16"/>
          </a:solidFill>
          <a:ln w="12700">
            <a:solidFill>
              <a:srgbClr val="030B16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411480" y="256032"/>
            <a:ext cx="411480" cy="411480"/>
          </a:xfrm>
          <a:prstGeom prst="roundRect">
            <a:avLst>
              <a:gd name="adj" fmla="val 15556"/>
            </a:avLst>
          </a:prstGeom>
          <a:solidFill>
            <a:srgbClr val="38D5FF"/>
          </a:solidFill>
          <a:ln w="12700">
            <a:solidFill>
              <a:srgbClr val="38D5FF">
                <a:alpha val="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411480" y="320040"/>
            <a:ext cx="411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030B16"/>
                </a:solidFill>
              </a:rPr>
              <a:t>E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914400" y="274320"/>
            <a:ext cx="24231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F4F8FF"/>
                </a:solidFill>
              </a:rPr>
              <a:t>ECHOEXTRACT™</a:t>
            </a:r>
            <a:endParaRPr lang="en-US" sz="1300" dirty="0"/>
          </a:p>
        </p:txBody>
      </p:sp>
      <p:sp>
        <p:nvSpPr>
          <p:cNvPr id="6" name="Text 4"/>
          <p:cNvSpPr/>
          <p:nvPr/>
        </p:nvSpPr>
        <p:spPr>
          <a:xfrm>
            <a:off x="914400" y="530352"/>
            <a:ext cx="1920240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550" dirty="0">
                <a:solidFill>
                  <a:srgbClr val="B9C6D8"/>
                </a:solidFill>
              </a:rPr>
              <a:t>INVESTOR DECK</a:t>
            </a:r>
            <a:endParaRPr lang="en-US" sz="550" dirty="0"/>
          </a:p>
        </p:txBody>
      </p:sp>
      <p:sp>
        <p:nvSpPr>
          <p:cNvPr id="7" name="Text 5"/>
          <p:cNvSpPr/>
          <p:nvPr/>
        </p:nvSpPr>
        <p:spPr>
          <a:xfrm>
            <a:off x="438912" y="6528816"/>
            <a:ext cx="530352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550" dirty="0">
                <a:solidFill>
                  <a:srgbClr val="6F8198"/>
                </a:solidFill>
              </a:rPr>
              <a:t>08  |  ECHOEXTRACT™  |  Confidential concept-stage investor material</a:t>
            </a:r>
            <a:endParaRPr lang="en-US" sz="550" dirty="0"/>
          </a:p>
        </p:txBody>
      </p:sp>
      <p:sp>
        <p:nvSpPr>
          <p:cNvPr id="8" name="Text 6"/>
          <p:cNvSpPr/>
          <p:nvPr/>
        </p:nvSpPr>
        <p:spPr>
          <a:xfrm>
            <a:off x="566928" y="932688"/>
            <a:ext cx="52120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20" b="1" dirty="0">
                <a:solidFill>
                  <a:srgbClr val="38D5FF"/>
                </a:solidFill>
              </a:rPr>
              <a:t>DE-RISKING PLAN</a:t>
            </a:r>
            <a:endParaRPr lang="en-US" sz="820" dirty="0"/>
          </a:p>
        </p:txBody>
      </p:sp>
      <p:sp>
        <p:nvSpPr>
          <p:cNvPr id="9" name="Text 7"/>
          <p:cNvSpPr/>
          <p:nvPr/>
        </p:nvSpPr>
        <p:spPr>
          <a:xfrm>
            <a:off x="566928" y="1234440"/>
            <a:ext cx="5074920" cy="9601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200" b="1" dirty="0">
                <a:solidFill>
                  <a:srgbClr val="F4F8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The investment path should reduce risk milestone by milestone.</a:t>
            </a:r>
            <a:endParaRPr lang="en-US" sz="3200" dirty="0"/>
          </a:p>
        </p:txBody>
      </p:sp>
      <p:sp>
        <p:nvSpPr>
          <p:cNvPr id="10" name="Text 8"/>
          <p:cNvSpPr/>
          <p:nvPr/>
        </p:nvSpPr>
        <p:spPr>
          <a:xfrm>
            <a:off x="585216" y="2359152"/>
            <a:ext cx="4892040" cy="8686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20" dirty="0">
                <a:solidFill>
                  <a:srgbClr val="B9C6D8"/>
                </a:solidFill>
              </a:rPr>
              <a:t>The first capital should not be used to claim clinical readiness. It should fund validation of assumptions and development of a functional bench prototype.</a:t>
            </a:r>
            <a:endParaRPr lang="en-US" sz="1420" dirty="0"/>
          </a:p>
        </p:txBody>
      </p:sp>
      <p:sp>
        <p:nvSpPr>
          <p:cNvPr id="11" name="Text 9"/>
          <p:cNvSpPr/>
          <p:nvPr/>
        </p:nvSpPr>
        <p:spPr>
          <a:xfrm>
            <a:off x="704088" y="3529584"/>
            <a:ext cx="4754880" cy="14173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177800" indent="-177800">
              <a:buSzPct val="100000"/>
              <a:buChar char="•"/>
            </a:pPr>
            <a:r>
              <a:rPr lang="en-US" sz="1250" dirty="0">
                <a:solidFill>
                  <a:srgbClr val="B9C6D8"/>
                </a:solidFill>
              </a:rPr>
              <a:t>Clinical need validation with medical advisors</a:t>
            </a:r>
            <a:endParaRPr lang="en-US" sz="1250" dirty="0"/>
          </a:p>
          <a:p>
            <a:pPr marL="177800" indent="-177800">
              <a:buSzPct val="100000"/>
              <a:buChar char="•"/>
            </a:pPr>
            <a:r>
              <a:rPr lang="en-US" sz="1250" dirty="0">
                <a:solidFill>
                  <a:srgbClr val="B9C6D8"/>
                </a:solidFill>
              </a:rPr>
              <a:t>Optics and visibility testing</a:t>
            </a:r>
            <a:endParaRPr lang="en-US" sz="1250" dirty="0"/>
          </a:p>
          <a:p>
            <a:pPr marL="177800" indent="-177800">
              <a:buSzPct val="100000"/>
              <a:buChar char="•"/>
            </a:pPr>
            <a:r>
              <a:rPr lang="en-US" sz="1250" dirty="0">
                <a:solidFill>
                  <a:srgbClr val="B9C6D8"/>
                </a:solidFill>
              </a:rPr>
              <a:t>Tip mechanics and retrieval control</a:t>
            </a:r>
            <a:endParaRPr lang="en-US" sz="1250" dirty="0"/>
          </a:p>
          <a:p>
            <a:pPr marL="177800" indent="-177800">
              <a:buSzPct val="100000"/>
              <a:buChar char="•"/>
            </a:pPr>
            <a:r>
              <a:rPr lang="en-US" sz="1250" dirty="0">
                <a:solidFill>
                  <a:srgbClr val="B9C6D8"/>
                </a:solidFill>
              </a:rPr>
              <a:t>Synthetic tissue model testing</a:t>
            </a:r>
            <a:endParaRPr lang="en-US" sz="1250" dirty="0"/>
          </a:p>
          <a:p>
            <a:pPr marL="177800" indent="-177800">
              <a:buSzPct val="100000"/>
              <a:buChar char="•"/>
            </a:pPr>
            <a:r>
              <a:rPr lang="en-US" sz="1250" dirty="0">
                <a:solidFill>
                  <a:srgbClr val="B9C6D8"/>
                </a:solidFill>
              </a:rPr>
              <a:t>Regulatory classification review</a:t>
            </a:r>
            <a:endParaRPr lang="en-US" sz="1250" dirty="0"/>
          </a:p>
          <a:p>
            <a:pPr marL="177800" indent="-177800">
              <a:buSzPct val="100000"/>
              <a:buChar char="•"/>
            </a:pPr>
            <a:r>
              <a:rPr lang="en-US" sz="1250" dirty="0">
                <a:solidFill>
                  <a:srgbClr val="B9C6D8"/>
                </a:solidFill>
              </a:rPr>
              <a:t>IP and documentation strategy</a:t>
            </a:r>
            <a:endParaRPr lang="en-US" sz="1250" dirty="0"/>
          </a:p>
        </p:txBody>
      </p:sp>
      <p:sp>
        <p:nvSpPr>
          <p:cNvPr id="12" name="Shape 10"/>
          <p:cNvSpPr/>
          <p:nvPr/>
        </p:nvSpPr>
        <p:spPr>
          <a:xfrm>
            <a:off x="5989320" y="850392"/>
            <a:ext cx="5577840" cy="5349240"/>
          </a:xfrm>
          <a:prstGeom prst="roundRect">
            <a:avLst>
              <a:gd name="adj" fmla="val 2393"/>
            </a:avLst>
          </a:prstGeom>
          <a:solidFill>
            <a:srgbClr val="071323"/>
          </a:solidFill>
          <a:ln w="12700">
            <a:solidFill>
              <a:srgbClr val="203B56">
                <a:alpha val="95000"/>
              </a:srgbClr>
            </a:solidFill>
            <a:prstDash val="solid"/>
          </a:ln>
        </p:spPr>
      </p:sp>
      <p:pic>
        <p:nvPicPr>
          <p:cNvPr id="13" name="Image 0" descr="/mnt/data/echo_v13_site/assets/img/use-of-funds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53328" y="1708404"/>
            <a:ext cx="5449824" cy="363321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030B1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30B16"/>
          </a:solidFill>
          <a:ln w="12700">
            <a:solidFill>
              <a:srgbClr val="030B16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411480" y="256032"/>
            <a:ext cx="411480" cy="411480"/>
          </a:xfrm>
          <a:prstGeom prst="roundRect">
            <a:avLst>
              <a:gd name="adj" fmla="val 15556"/>
            </a:avLst>
          </a:prstGeom>
          <a:solidFill>
            <a:srgbClr val="38D5FF"/>
          </a:solidFill>
          <a:ln w="12700">
            <a:solidFill>
              <a:srgbClr val="38D5FF">
                <a:alpha val="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411480" y="320040"/>
            <a:ext cx="411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030B16"/>
                </a:solidFill>
              </a:rPr>
              <a:t>E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914400" y="274320"/>
            <a:ext cx="24231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F4F8FF"/>
                </a:solidFill>
              </a:rPr>
              <a:t>ECHOEXTRACT™</a:t>
            </a:r>
            <a:endParaRPr lang="en-US" sz="1300" dirty="0"/>
          </a:p>
        </p:txBody>
      </p:sp>
      <p:sp>
        <p:nvSpPr>
          <p:cNvPr id="6" name="Text 4"/>
          <p:cNvSpPr/>
          <p:nvPr/>
        </p:nvSpPr>
        <p:spPr>
          <a:xfrm>
            <a:off x="914400" y="530352"/>
            <a:ext cx="1920240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550" dirty="0">
                <a:solidFill>
                  <a:srgbClr val="B9C6D8"/>
                </a:solidFill>
              </a:rPr>
              <a:t>INVESTOR DECK</a:t>
            </a:r>
            <a:endParaRPr lang="en-US" sz="550" dirty="0"/>
          </a:p>
        </p:txBody>
      </p:sp>
      <p:sp>
        <p:nvSpPr>
          <p:cNvPr id="7" name="Text 5"/>
          <p:cNvSpPr/>
          <p:nvPr/>
        </p:nvSpPr>
        <p:spPr>
          <a:xfrm>
            <a:off x="438912" y="6528816"/>
            <a:ext cx="530352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550" dirty="0">
                <a:solidFill>
                  <a:srgbClr val="6F8198"/>
                </a:solidFill>
              </a:rPr>
              <a:t>09  |  ECHOEXTRACT™  |  Confidential concept-stage investor material</a:t>
            </a:r>
            <a:endParaRPr lang="en-US" sz="550" dirty="0"/>
          </a:p>
        </p:txBody>
      </p:sp>
      <p:sp>
        <p:nvSpPr>
          <p:cNvPr id="8" name="Text 6"/>
          <p:cNvSpPr/>
          <p:nvPr/>
        </p:nvSpPr>
        <p:spPr>
          <a:xfrm>
            <a:off x="566928" y="932688"/>
            <a:ext cx="52120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20" b="1" dirty="0">
                <a:solidFill>
                  <a:srgbClr val="38D5FF"/>
                </a:solidFill>
              </a:rPr>
              <a:t>BUSINESS MODEL</a:t>
            </a:r>
            <a:endParaRPr lang="en-US" sz="820" dirty="0"/>
          </a:p>
        </p:txBody>
      </p:sp>
      <p:sp>
        <p:nvSpPr>
          <p:cNvPr id="9" name="Text 7"/>
          <p:cNvSpPr/>
          <p:nvPr/>
        </p:nvSpPr>
        <p:spPr>
          <a:xfrm>
            <a:off x="566928" y="1051560"/>
            <a:ext cx="594360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F4F8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Multiple revenue streams. One medtech platform.</a:t>
            </a:r>
            <a:endParaRPr lang="en-US" sz="3100" dirty="0"/>
          </a:p>
        </p:txBody>
      </p:sp>
      <p:sp>
        <p:nvSpPr>
          <p:cNvPr id="10" name="Text 8"/>
          <p:cNvSpPr/>
          <p:nvPr/>
        </p:nvSpPr>
        <p:spPr>
          <a:xfrm>
            <a:off x="585216" y="1755648"/>
            <a:ext cx="5394960" cy="5486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20" dirty="0">
                <a:solidFill>
                  <a:srgbClr val="B9C6D8"/>
                </a:solidFill>
              </a:rPr>
              <a:t>The long-term model can extend beyond device sales into recurring tips, sterile kits, service, training, licensing and strategic partnerships.</a:t>
            </a:r>
            <a:endParaRPr lang="en-US" sz="1320" dirty="0"/>
          </a:p>
        </p:txBody>
      </p:sp>
      <p:sp>
        <p:nvSpPr>
          <p:cNvPr id="11" name="Shape 9"/>
          <p:cNvSpPr/>
          <p:nvPr/>
        </p:nvSpPr>
        <p:spPr>
          <a:xfrm>
            <a:off x="594360" y="2514600"/>
            <a:ext cx="11018520" cy="3611880"/>
          </a:xfrm>
          <a:prstGeom prst="roundRect">
            <a:avLst>
              <a:gd name="adj" fmla="val 3544"/>
            </a:avLst>
          </a:prstGeom>
          <a:solidFill>
            <a:srgbClr val="071323"/>
          </a:solidFill>
          <a:ln w="12700">
            <a:solidFill>
              <a:srgbClr val="203B56">
                <a:alpha val="95000"/>
              </a:srgbClr>
            </a:solidFill>
            <a:prstDash val="solid"/>
          </a:ln>
        </p:spPr>
      </p:sp>
      <p:pic>
        <p:nvPicPr>
          <p:cNvPr id="12" name="Image 0" descr="/mnt/data/echo_v13_site/assets/img/business-mode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90722" y="2578608"/>
            <a:ext cx="5225796" cy="348386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Company>ECHOEXTRACT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ECHOEXTRACT Investor Deck v4</dc:title>
  <dc:subject>Premium investor deck - presentation mode</dc:subject>
  <dc:creator>Adam Adamski / ECHOEXTRACT</dc:creator>
  <cp:lastModifiedBy>Adam Adamski / ECHOEXTRACT</cp:lastModifiedBy>
  <cp:revision>1</cp:revision>
  <dcterms:created xsi:type="dcterms:W3CDTF">2026-06-01T09:45:47Z</dcterms:created>
  <dcterms:modified xsi:type="dcterms:W3CDTF">2026-06-01T09:45:47Z</dcterms:modified>
</cp:coreProperties>
</file>